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72" r:id="rId1"/>
  </p:sldMasterIdLst>
  <p:notesMasterIdLst>
    <p:notesMasterId r:id="rId24"/>
  </p:notesMasterIdLst>
  <p:sldIdLst>
    <p:sldId id="256" r:id="rId2"/>
    <p:sldId id="275" r:id="rId3"/>
    <p:sldId id="258" r:id="rId4"/>
    <p:sldId id="259" r:id="rId5"/>
    <p:sldId id="260" r:id="rId6"/>
    <p:sldId id="305" r:id="rId7"/>
    <p:sldId id="262" r:id="rId8"/>
    <p:sldId id="304" r:id="rId9"/>
    <p:sldId id="266" r:id="rId10"/>
    <p:sldId id="302" r:id="rId11"/>
    <p:sldId id="267" r:id="rId12"/>
    <p:sldId id="299" r:id="rId13"/>
    <p:sldId id="269" r:id="rId14"/>
    <p:sldId id="274" r:id="rId15"/>
    <p:sldId id="270" r:id="rId16"/>
    <p:sldId id="271" r:id="rId17"/>
    <p:sldId id="291" r:id="rId18"/>
    <p:sldId id="300" r:id="rId19"/>
    <p:sldId id="293" r:id="rId20"/>
    <p:sldId id="301" r:id="rId21"/>
    <p:sldId id="272" r:id="rId22"/>
    <p:sldId id="306"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B786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65"/>
  </p:normalViewPr>
  <p:slideViewPr>
    <p:cSldViewPr>
      <p:cViewPr varScale="1">
        <p:scale>
          <a:sx n="107" d="100"/>
          <a:sy n="107" d="100"/>
        </p:scale>
        <p:origin x="1760" y="16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2.gif>
</file>

<file path=ppt/media/image3.gif>
</file>

<file path=ppt/media/image4.gif>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C28C3F0-3177-4866-9BA3-506538C9D857}" type="datetimeFigureOut">
              <a:rPr lang="en-US" smtClean="0"/>
              <a:t>3/11/20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824E0CA-D735-4E9E-BA54-FC874F18F6B2}"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96319" y="802299"/>
            <a:ext cx="5618515" cy="2541431"/>
          </a:xfrm>
        </p:spPr>
        <p:txBody>
          <a:bodyPr bIns="0" anchor="b">
            <a:normAutofit/>
          </a:bodyPr>
          <a:lstStyle>
            <a:lvl1pPr algn="l">
              <a:defRPr sz="5400"/>
            </a:lvl1pPr>
          </a:lstStyle>
          <a:p>
            <a:r>
              <a:rPr lang="en-US"/>
              <a:t>Click to edit Master title style</a:t>
            </a:r>
            <a:endParaRPr lang="en-US" dirty="0"/>
          </a:p>
        </p:txBody>
      </p:sp>
      <p:sp>
        <p:nvSpPr>
          <p:cNvPr id="3" name="Subtitle 2"/>
          <p:cNvSpPr>
            <a:spLocks noGrp="1"/>
          </p:cNvSpPr>
          <p:nvPr>
            <p:ph type="subTitle" idx="1"/>
          </p:nvPr>
        </p:nvSpPr>
        <p:spPr>
          <a:xfrm>
            <a:off x="2396319" y="3531205"/>
            <a:ext cx="5618515" cy="977621"/>
          </a:xfrm>
        </p:spPr>
        <p:txBody>
          <a:bodyPr tIns="91440" bIns="91440">
            <a:normAutofit/>
          </a:bodyPr>
          <a:lstStyle>
            <a:lvl1pPr marL="0" indent="0" algn="l">
              <a:buNone/>
              <a:defRPr sz="1600" b="0" cap="all" baseline="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a:xfrm>
            <a:off x="2396319" y="329308"/>
            <a:ext cx="3086292" cy="309201"/>
          </a:xfrm>
        </p:spPr>
        <p:txBody>
          <a:bodyPr/>
          <a:lstStyle/>
          <a:p>
            <a:endParaRPr lang="en-US"/>
          </a:p>
        </p:txBody>
      </p:sp>
      <p:sp>
        <p:nvSpPr>
          <p:cNvPr id="6" name="Slide Number Placeholder 5"/>
          <p:cNvSpPr>
            <a:spLocks noGrp="1"/>
          </p:cNvSpPr>
          <p:nvPr>
            <p:ph type="sldNum" sz="quarter" idx="12"/>
          </p:nvPr>
        </p:nvSpPr>
        <p:spPr>
          <a:xfrm>
            <a:off x="1434703" y="798973"/>
            <a:ext cx="802005" cy="503578"/>
          </a:xfrm>
        </p:spPr>
        <p:txBody>
          <a:bodyPr/>
          <a:lstStyle/>
          <a:p>
            <a:fld id="{F224D8BA-E719-4269-9B03-CFD535459448}" type="slidenum">
              <a:rPr lang="en-US" smtClean="0"/>
              <a:t>‹#›</a:t>
            </a:fld>
            <a:endParaRPr lang="en-US"/>
          </a:p>
        </p:txBody>
      </p:sp>
      <p:cxnSp>
        <p:nvCxnSpPr>
          <p:cNvPr id="15" name="Straight Connector 14"/>
          <p:cNvCxnSpPr/>
          <p:nvPr/>
        </p:nvCxnSpPr>
        <p:spPr>
          <a:xfrm>
            <a:off x="2396319" y="3528542"/>
            <a:ext cx="561851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168606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EA6CD4-3BC0-4EE1-B284-E06B3AB12FAC}" type="slidenum">
              <a:rPr lang="en-US" smtClean="0"/>
              <a:t>‹#›</a:t>
            </a:fld>
            <a:endParaRPr lang="en-US"/>
          </a:p>
        </p:txBody>
      </p:sp>
    </p:spTree>
    <p:extLst>
      <p:ext uri="{BB962C8B-B14F-4D97-AF65-F5344CB8AC3E}">
        <p14:creationId xmlns:p14="http://schemas.microsoft.com/office/powerpoint/2010/main" val="31149624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18028" y="798974"/>
            <a:ext cx="1103027"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3491" y="798974"/>
            <a:ext cx="5301095"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F967E0-961F-4370-934B-9ADD88BE3B23}" type="slidenum">
              <a:rPr lang="en-US" smtClean="0"/>
              <a:t>‹#›</a:t>
            </a:fld>
            <a:endParaRPr lang="en-US"/>
          </a:p>
        </p:txBody>
      </p:sp>
      <p:cxnSp>
        <p:nvCxnSpPr>
          <p:cNvPr id="15" name="Straight Connector 14"/>
          <p:cNvCxnSpPr/>
          <p:nvPr/>
        </p:nvCxnSpPr>
        <p:spPr>
          <a:xfrm>
            <a:off x="6918028" y="798974"/>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32280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75D3BD-E210-4A56-AC18-3B1D5214B397}" type="slidenum">
              <a:rPr lang="en-US" smtClean="0"/>
              <a:t>‹#›</a:t>
            </a:fld>
            <a:endParaRPr lang="en-US"/>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008503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43491" y="1756130"/>
            <a:ext cx="5617002" cy="1887950"/>
          </a:xfrm>
        </p:spPr>
        <p:txBody>
          <a:bodyPr anchor="b">
            <a:normAutofit/>
          </a:bodyPr>
          <a:lstStyle>
            <a:lvl1pPr algn="l">
              <a:defRPr sz="3200"/>
            </a:lvl1pPr>
          </a:lstStyle>
          <a:p>
            <a:r>
              <a:rPr lang="en-US"/>
              <a:t>Click to edit Master title style</a:t>
            </a:r>
            <a:endParaRPr lang="en-US" dirty="0"/>
          </a:p>
        </p:txBody>
      </p:sp>
      <p:sp>
        <p:nvSpPr>
          <p:cNvPr id="3" name="Text Placeholder 2"/>
          <p:cNvSpPr>
            <a:spLocks noGrp="1"/>
          </p:cNvSpPr>
          <p:nvPr>
            <p:ph type="body" idx="1"/>
          </p:nvPr>
        </p:nvSpPr>
        <p:spPr>
          <a:xfrm>
            <a:off x="1443492" y="3806196"/>
            <a:ext cx="5617002" cy="1012929"/>
          </a:xfrm>
        </p:spPr>
        <p:txBody>
          <a:bodyPr tIns="91440">
            <a:normAutofit/>
          </a:bodyPr>
          <a:lstStyle>
            <a:lvl1pPr marL="0" indent="0" algn="l">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B3F2F5-6FCD-4FE3-B787-05461866D44D}" type="slidenum">
              <a:rPr lang="en-US" smtClean="0"/>
              <a:t>‹#›</a:t>
            </a:fld>
            <a:endParaRPr lang="en-US"/>
          </a:p>
        </p:txBody>
      </p:sp>
      <p:cxnSp>
        <p:nvCxnSpPr>
          <p:cNvPr id="15" name="Straight Connector 14"/>
          <p:cNvCxnSpPr/>
          <p:nvPr/>
        </p:nvCxnSpPr>
        <p:spPr>
          <a:xfrm>
            <a:off x="1443491" y="3804985"/>
            <a:ext cx="561700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31598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3491" y="804890"/>
            <a:ext cx="6571343"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3490" y="2013936"/>
            <a:ext cx="3125871" cy="3437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89182" y="2013936"/>
            <a:ext cx="3125652" cy="34375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DD883E-C419-45B8-A213-A6FB15FA476C}" type="slidenum">
              <a:rPr lang="en-US" smtClean="0"/>
              <a:t>‹#›</a:t>
            </a:fld>
            <a:endParaRPr lang="en-US"/>
          </a:p>
        </p:txBody>
      </p:sp>
      <p:cxnSp>
        <p:nvCxnSpPr>
          <p:cNvPr id="33" name="Straight Connector 32"/>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11535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cxnSp>
        <p:nvCxnSpPr>
          <p:cNvPr id="36" name="Straight Connector 35"/>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a:xfrm>
            <a:off x="1443491" y="804164"/>
            <a:ext cx="6571344"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3491" y="2019550"/>
            <a:ext cx="3125766" cy="801943"/>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443491" y="2824270"/>
            <a:ext cx="3125766"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89182" y="2023004"/>
            <a:ext cx="3125652" cy="802237"/>
          </a:xfrm>
        </p:spPr>
        <p:txBody>
          <a:bodyPr anchor="b">
            <a:normAutofit/>
          </a:bodyPr>
          <a:lstStyle>
            <a:lvl1pPr marL="0" indent="0">
              <a:lnSpc>
                <a:spcPct val="100000"/>
              </a:lnSpc>
              <a:buNone/>
              <a:defRPr sz="22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89182" y="2821491"/>
            <a:ext cx="31256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526E76-3FFD-4AE1-A717-1E3310048D6C}" type="slidenum">
              <a:rPr lang="en-US" smtClean="0"/>
              <a:t>‹#›</a:t>
            </a:fld>
            <a:endParaRPr lang="en-US"/>
          </a:p>
        </p:txBody>
      </p:sp>
    </p:spTree>
    <p:extLst>
      <p:ext uri="{BB962C8B-B14F-4D97-AF65-F5344CB8AC3E}">
        <p14:creationId xmlns:p14="http://schemas.microsoft.com/office/powerpoint/2010/main" val="1437552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cxnSp>
        <p:nvCxnSpPr>
          <p:cNvPr id="32" name="Straight Connector 31"/>
          <p:cNvCxnSpPr/>
          <p:nvPr/>
        </p:nvCxnSpPr>
        <p:spPr>
          <a:xfrm>
            <a:off x="1443491" y="1847088"/>
            <a:ext cx="657134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CE3D88-CC03-4627-B2CF-A4299D531C1E}" type="slidenum">
              <a:rPr lang="en-US" smtClean="0"/>
              <a:t>‹#›</a:t>
            </a:fld>
            <a:endParaRPr lang="en-US"/>
          </a:p>
        </p:txBody>
      </p:sp>
    </p:spTree>
    <p:extLst>
      <p:ext uri="{BB962C8B-B14F-4D97-AF65-F5344CB8AC3E}">
        <p14:creationId xmlns:p14="http://schemas.microsoft.com/office/powerpoint/2010/main" val="924896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C80EE1-F518-46CF-A399-25CDC94EF9D4}" type="slidenum">
              <a:rPr lang="en-US" smtClean="0"/>
              <a:t>‹#›</a:t>
            </a:fld>
            <a:endParaRPr lang="en-US"/>
          </a:p>
        </p:txBody>
      </p:sp>
    </p:spTree>
    <p:extLst>
      <p:ext uri="{BB962C8B-B14F-4D97-AF65-F5344CB8AC3E}">
        <p14:creationId xmlns:p14="http://schemas.microsoft.com/office/powerpoint/2010/main" val="987430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9042" y="798973"/>
            <a:ext cx="2425950"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186656" y="798974"/>
            <a:ext cx="3828178"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39042" y="3205492"/>
            <a:ext cx="2427369" cy="2248181"/>
          </a:xfrm>
        </p:spPr>
        <p:txBody>
          <a:bodyPr>
            <a:normAutofit/>
          </a:bodyPr>
          <a:lstStyle>
            <a:lvl1pPr marL="0" indent="0" algn="l">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FE5D79-4468-4C4E-A4D0-B83C4B6B2E4E}" type="slidenum">
              <a:rPr lang="en-US" smtClean="0"/>
              <a:t>‹#›</a:t>
            </a:fld>
            <a:endParaRPr lang="en-US"/>
          </a:p>
        </p:txBody>
      </p:sp>
      <p:cxnSp>
        <p:nvCxnSpPr>
          <p:cNvPr id="17" name="Straight Connector 16"/>
          <p:cNvCxnSpPr/>
          <p:nvPr/>
        </p:nvCxnSpPr>
        <p:spPr>
          <a:xfrm>
            <a:off x="1441748" y="3205491"/>
            <a:ext cx="242327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75776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3" name="Group 12"/>
          <p:cNvGrpSpPr/>
          <p:nvPr/>
        </p:nvGrpSpPr>
        <p:grpSpPr>
          <a:xfrm>
            <a:off x="4996501" y="482171"/>
            <a:ext cx="3511387" cy="5149101"/>
            <a:chOff x="6852919" y="583365"/>
            <a:chExt cx="4681849" cy="5181928"/>
          </a:xfrm>
        </p:grpSpPr>
        <p:sp>
          <p:nvSpPr>
            <p:cNvPr id="14" name="Rectangle 13"/>
            <p:cNvSpPr/>
            <p:nvPr/>
          </p:nvSpPr>
          <p:spPr>
            <a:xfrm>
              <a:off x="6852919" y="583365"/>
              <a:ext cx="4681849"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5" name="Rectangle 14"/>
            <p:cNvSpPr/>
            <p:nvPr/>
          </p:nvSpPr>
          <p:spPr>
            <a:xfrm>
              <a:off x="7273787" y="915806"/>
              <a:ext cx="3844017" cy="4507918"/>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44148" y="1129513"/>
            <a:ext cx="3244935"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640128" y="1122543"/>
            <a:ext cx="2234998" cy="3866327"/>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1443492" y="3145992"/>
            <a:ext cx="3240286" cy="2003742"/>
          </a:xfrm>
        </p:spPr>
        <p:txBody>
          <a:bodyPr>
            <a:normAutofit/>
          </a:bodyPr>
          <a:lstStyle>
            <a:lvl1pPr marL="0" indent="0" algn="l">
              <a:buNone/>
              <a:defRPr sz="18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1436664" y="5469857"/>
            <a:ext cx="3252420" cy="320123"/>
          </a:xfrm>
        </p:spPr>
        <p:txBody>
          <a:bodyPr/>
          <a:lstStyle>
            <a:lvl1pPr algn="l">
              <a:defRPr/>
            </a:lvl1pPr>
          </a:lstStyle>
          <a:p>
            <a:endParaRPr lang="en-US"/>
          </a:p>
        </p:txBody>
      </p:sp>
      <p:sp>
        <p:nvSpPr>
          <p:cNvPr id="6" name="Footer Placeholder 5"/>
          <p:cNvSpPr>
            <a:spLocks noGrp="1"/>
          </p:cNvSpPr>
          <p:nvPr>
            <p:ph type="ftr" sz="quarter" idx="11"/>
          </p:nvPr>
        </p:nvSpPr>
        <p:spPr>
          <a:xfrm>
            <a:off x="1437530" y="318641"/>
            <a:ext cx="3251553" cy="320931"/>
          </a:xfrm>
        </p:spPr>
        <p:txBody>
          <a:bodyPr/>
          <a:lstStyle/>
          <a:p>
            <a:endParaRPr lang="en-US"/>
          </a:p>
        </p:txBody>
      </p:sp>
      <p:sp>
        <p:nvSpPr>
          <p:cNvPr id="7" name="Slide Number Placeholder 6"/>
          <p:cNvSpPr>
            <a:spLocks noGrp="1"/>
          </p:cNvSpPr>
          <p:nvPr>
            <p:ph type="sldNum" sz="quarter" idx="12"/>
          </p:nvPr>
        </p:nvSpPr>
        <p:spPr/>
        <p:txBody>
          <a:bodyPr/>
          <a:lstStyle/>
          <a:p>
            <a:fld id="{545134EF-CACE-44F1-9F7C-A336AA844B12}" type="slidenum">
              <a:rPr lang="en-US" smtClean="0"/>
              <a:t>‹#›</a:t>
            </a:fld>
            <a:endParaRPr lang="en-US"/>
          </a:p>
        </p:txBody>
      </p:sp>
      <p:cxnSp>
        <p:nvCxnSpPr>
          <p:cNvPr id="31" name="Straight Connector 30"/>
          <p:cNvCxnSpPr/>
          <p:nvPr/>
        </p:nvCxnSpPr>
        <p:spPr>
          <a:xfrm>
            <a:off x="1441281" y="3143605"/>
            <a:ext cx="324201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473008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 name="Rectangle 9"/>
          <p:cNvSpPr/>
          <p:nvPr/>
        </p:nvSpPr>
        <p:spPr>
          <a:xfrm>
            <a:off x="0" y="2015734"/>
            <a:ext cx="9144000" cy="4079520"/>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2" name="Picture 11"/>
          <p:cNvPicPr>
            <a:picLocks noChangeAspect="1"/>
          </p:cNvPicPr>
          <p:nvPr/>
        </p:nvPicPr>
        <p:blipFill rotWithShape="1">
          <a:blip r:embed="rId13">
            <a:extLst>
              <a:ext uri="{28A0092B-C50C-407E-A947-70E740481C1C}">
                <a14:useLocalDpi xmlns:a14="http://schemas.microsoft.com/office/drawing/2010/main" val="0"/>
              </a:ext>
            </a:extLst>
          </a:blip>
          <a:srcRect l="12500" t="1538" r="12500" b="-1538"/>
          <a:stretch/>
        </p:blipFill>
        <p:spPr>
          <a:xfrm>
            <a:off x="-1" y="6095253"/>
            <a:ext cx="9144001" cy="774727"/>
          </a:xfrm>
          <a:prstGeom prst="rect">
            <a:avLst/>
          </a:prstGeom>
        </p:spPr>
      </p:pic>
      <p:cxnSp>
        <p:nvCxnSpPr>
          <p:cNvPr id="13" name="Straight Connector 12"/>
          <p:cNvCxnSpPr/>
          <p:nvPr/>
        </p:nvCxnSpPr>
        <p:spPr>
          <a:xfrm>
            <a:off x="0" y="6101127"/>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1443491" y="804520"/>
            <a:ext cx="6571343"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43491" y="2015733"/>
            <a:ext cx="6571343"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646542" y="330370"/>
            <a:ext cx="2368292" cy="309201"/>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1443491" y="329308"/>
            <a:ext cx="403400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7725" y="798973"/>
            <a:ext cx="795746" cy="503578"/>
          </a:xfrm>
          <a:prstGeom prst="rect">
            <a:avLst/>
          </a:prstGeom>
        </p:spPr>
        <p:txBody>
          <a:bodyPr vert="horz" lIns="91440" tIns="45720" rIns="91440" bIns="45720" rtlCol="0" anchor="t"/>
          <a:lstStyle>
            <a:lvl1pPr algn="r">
              <a:defRPr sz="2800">
                <a:solidFill>
                  <a:schemeClr val="accent1"/>
                </a:solidFill>
              </a:defRPr>
            </a:lvl1pPr>
          </a:lstStyle>
          <a:p>
            <a:fld id="{E8DBAB0B-03BC-497C-916B-A30ECC10C891}" type="slidenum">
              <a:rPr lang="en-US" smtClean="0"/>
              <a:t>‹#›</a:t>
            </a:fld>
            <a:endParaRPr lang="en-US"/>
          </a:p>
        </p:txBody>
      </p:sp>
    </p:spTree>
    <p:extLst>
      <p:ext uri="{BB962C8B-B14F-4D97-AF65-F5344CB8AC3E}">
        <p14:creationId xmlns:p14="http://schemas.microsoft.com/office/powerpoint/2010/main" val="144909760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685800" rtl="0" eaLnBrk="1" latinLnBrk="0" hangingPunct="1">
        <a:lnSpc>
          <a:spcPct val="120000"/>
        </a:lnSpc>
        <a:spcBef>
          <a:spcPts val="1000"/>
        </a:spcBef>
        <a:buClr>
          <a:schemeClr val="accent1"/>
        </a:buClr>
        <a:buSzPct val="100000"/>
        <a:buFont typeface="Arial" panose="020B0604020202020204" pitchFamily="34" charset="0"/>
        <a:buChar char="•"/>
        <a:defRPr sz="2000" kern="1200" cap="none">
          <a:solidFill>
            <a:schemeClr val="tx1"/>
          </a:solidFill>
          <a:effectLst/>
          <a:latin typeface="+mn-lt"/>
          <a:ea typeface="+mn-ea"/>
          <a:cs typeface="+mn-cs"/>
        </a:defRPr>
      </a:lvl1pPr>
      <a:lvl2pPr marL="6858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baseline="0">
          <a:solidFill>
            <a:schemeClr val="tx1"/>
          </a:solidFill>
          <a:effectLst/>
          <a:latin typeface="+mn-lt"/>
          <a:ea typeface="+mn-ea"/>
          <a:cs typeface="+mn-cs"/>
        </a:defRPr>
      </a:lvl2pPr>
      <a:lvl3pPr marL="11430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a:solidFill>
            <a:schemeClr val="tx1"/>
          </a:solidFill>
          <a:effectLst/>
          <a:latin typeface="+mn-lt"/>
          <a:ea typeface="+mn-ea"/>
          <a:cs typeface="+mn-cs"/>
        </a:defRPr>
      </a:lvl3pPr>
      <a:lvl4pPr marL="16002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200" kern="1200" cap="none">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developer.apple.com/documentation/uikit/uiview" TargetMode="External"/><Relationship Id="rId7" Type="http://schemas.openxmlformats.org/officeDocument/2006/relationships/hyperlink" Target="https://www.tutlane.com/tutorial/ios/ios-ui-pickerview" TargetMode="External"/><Relationship Id="rId2" Type="http://schemas.openxmlformats.org/officeDocument/2006/relationships/hyperlink" Target="https://www.tutlane.com/tutorial/ios" TargetMode="External"/><Relationship Id="rId1" Type="http://schemas.openxmlformats.org/officeDocument/2006/relationships/slideLayout" Target="../slideLayouts/slideLayout2.xml"/><Relationship Id="rId6" Type="http://schemas.openxmlformats.org/officeDocument/2006/relationships/hyperlink" Target="https://medium.com/@georgetsifrikas/embedding-uitextview-inside-uitableviewcell-9a28794daf01" TargetMode="External"/><Relationship Id="rId5" Type="http://schemas.openxmlformats.org/officeDocument/2006/relationships/hyperlink" Target="https://www.ioscreator.com/tutorials/stepper-ios-tutorial" TargetMode="External"/><Relationship Id="rId4" Type="http://schemas.openxmlformats.org/officeDocument/2006/relationships/hyperlink" Target="https://stackoverflow.com/questions/12905568/how-to-use-uiscrollview-in-storyboard"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F8454B2E-D2DB-42C2-A224-BCEC47B864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9">
            <a:extLst>
              <a:ext uri="{FF2B5EF4-FFF2-40B4-BE49-F238E27FC236}">
                <a16:creationId xmlns:a16="http://schemas.microsoft.com/office/drawing/2014/main" id="{08B61146-1CF0-40E1-B66E-C22BD9207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9144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ctrTitle"/>
          </p:nvPr>
        </p:nvSpPr>
        <p:spPr>
          <a:xfrm>
            <a:off x="1332546" y="777564"/>
            <a:ext cx="6817399" cy="2948226"/>
          </a:xfrm>
        </p:spPr>
        <p:txBody>
          <a:bodyPr>
            <a:normAutofit/>
          </a:bodyPr>
          <a:lstStyle/>
          <a:p>
            <a:pPr algn="ctr"/>
            <a:r>
              <a:rPr lang="en-US" dirty="0">
                <a:latin typeface="Algerian" pitchFamily="82" charset="0"/>
              </a:rPr>
              <a:t>UI Kit – </a:t>
            </a:r>
            <a:r>
              <a:rPr lang="en-US" dirty="0" err="1">
                <a:latin typeface="Algerian" pitchFamily="82" charset="0"/>
              </a:rPr>
              <a:t>ui</a:t>
            </a:r>
            <a:r>
              <a:rPr lang="en-US" dirty="0">
                <a:latin typeface="Algerian" pitchFamily="82" charset="0"/>
              </a:rPr>
              <a:t> views in </a:t>
            </a:r>
            <a:r>
              <a:rPr lang="en-US" dirty="0" err="1">
                <a:latin typeface="Algerian" pitchFamily="82" charset="0"/>
              </a:rPr>
              <a:t>ios</a:t>
            </a:r>
            <a:endParaRPr lang="en-US" dirty="0">
              <a:latin typeface="Algerian" pitchFamily="82" charset="0"/>
            </a:endParaRPr>
          </a:p>
        </p:txBody>
      </p:sp>
      <p:sp>
        <p:nvSpPr>
          <p:cNvPr id="3" name="Text Box 2"/>
          <p:cNvSpPr txBox="1"/>
          <p:nvPr/>
        </p:nvSpPr>
        <p:spPr>
          <a:xfrm>
            <a:off x="1332546" y="4923849"/>
            <a:ext cx="2553654" cy="977621"/>
          </a:xfrm>
          <a:prstGeom prst="rect">
            <a:avLst/>
          </a:prstGeom>
        </p:spPr>
        <p:txBody>
          <a:bodyPr rtlCol="0">
            <a:normAutofit/>
          </a:bodyPr>
          <a:lstStyle/>
          <a:p>
            <a:pPr>
              <a:spcAft>
                <a:spcPts val="600"/>
              </a:spcAft>
            </a:pPr>
            <a:r>
              <a:rPr lang="en-IN" altLang="en-US" dirty="0" err="1"/>
              <a:t>Avani</a:t>
            </a:r>
            <a:r>
              <a:rPr lang="en-IN" altLang="en-US" dirty="0"/>
              <a:t> Patel : C0772788</a:t>
            </a:r>
          </a:p>
          <a:p>
            <a:pPr>
              <a:spcAft>
                <a:spcPts val="600"/>
              </a:spcAft>
            </a:pPr>
            <a:r>
              <a:rPr lang="en-IN" altLang="en-US" dirty="0"/>
              <a:t>Jyothi Thomas: C0775696</a:t>
            </a:r>
          </a:p>
        </p:txBody>
      </p:sp>
      <p:cxnSp>
        <p:nvCxnSpPr>
          <p:cNvPr id="7" name="Straight Connector 11">
            <a:extLst>
              <a:ext uri="{FF2B5EF4-FFF2-40B4-BE49-F238E27FC236}">
                <a16:creationId xmlns:a16="http://schemas.microsoft.com/office/drawing/2014/main" id="{7AE5065C-30A9-480A-9E93-74CC149029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32546" y="4735528"/>
            <a:ext cx="6482257"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9" name="Picture 13">
            <a:extLst>
              <a:ext uri="{FF2B5EF4-FFF2-40B4-BE49-F238E27FC236}">
                <a16:creationId xmlns:a16="http://schemas.microsoft.com/office/drawing/2014/main" id="{2F948680-1810-4961-805C-D0C28E7E93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9144000" cy="742950"/>
          </a:xfrm>
          <a:prstGeom prst="rect">
            <a:avLst/>
          </a:prstGeom>
        </p:spPr>
      </p:pic>
      <p:sp>
        <p:nvSpPr>
          <p:cNvPr id="32" name="TextBox 31">
            <a:extLst>
              <a:ext uri="{FF2B5EF4-FFF2-40B4-BE49-F238E27FC236}">
                <a16:creationId xmlns:a16="http://schemas.microsoft.com/office/drawing/2014/main" id="{D4FAF945-A296-DE4F-916E-2E248BDE930C}"/>
              </a:ext>
            </a:extLst>
          </p:cNvPr>
          <p:cNvSpPr txBox="1"/>
          <p:nvPr/>
        </p:nvSpPr>
        <p:spPr>
          <a:xfrm>
            <a:off x="2074184" y="4187246"/>
            <a:ext cx="4995403" cy="369332"/>
          </a:xfrm>
          <a:prstGeom prst="rect">
            <a:avLst/>
          </a:prstGeom>
          <a:noFill/>
        </p:spPr>
        <p:txBody>
          <a:bodyPr wrap="square" rtlCol="0">
            <a:spAutoFit/>
          </a:bodyPr>
          <a:lstStyle/>
          <a:p>
            <a:r>
              <a:rPr lang="en-US" b="1" dirty="0"/>
              <a:t>iOS Programming Fundamentals - MAD3115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E6B4E0-A38B-924E-93A9-747229676D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35300" y="152400"/>
            <a:ext cx="3073400" cy="5702300"/>
          </a:xfrm>
          <a:prstGeom prst="rect">
            <a:avLst/>
          </a:prstGeom>
        </p:spPr>
      </p:pic>
    </p:spTree>
    <p:extLst>
      <p:ext uri="{BB962C8B-B14F-4D97-AF65-F5344CB8AC3E}">
        <p14:creationId xmlns:p14="http://schemas.microsoft.com/office/powerpoint/2010/main" val="21602633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600" u="sng" dirty="0">
                <a:latin typeface="Bradley Hand ITC" pitchFamily="66" charset="0"/>
              </a:rPr>
              <a:t>WEB VIEW</a:t>
            </a:r>
          </a:p>
        </p:txBody>
      </p:sp>
      <p:sp>
        <p:nvSpPr>
          <p:cNvPr id="3" name="Content Placeholder 2"/>
          <p:cNvSpPr>
            <a:spLocks noGrp="1"/>
          </p:cNvSpPr>
          <p:nvPr>
            <p:ph idx="1"/>
          </p:nvPr>
        </p:nvSpPr>
        <p:spPr>
          <a:xfrm>
            <a:off x="1422709" y="2209800"/>
            <a:ext cx="6571343" cy="3450613"/>
          </a:xfrm>
        </p:spPr>
        <p:txBody>
          <a:bodyPr>
            <a:normAutofit fontScale="92500" lnSpcReduction="20000"/>
          </a:bodyPr>
          <a:lstStyle/>
          <a:p>
            <a:pPr>
              <a:buFont typeface="Wingdings" pitchFamily="2" charset="2"/>
              <a:buChar char="Ø"/>
            </a:pPr>
            <a:r>
              <a:rPr lang="en-US" dirty="0"/>
              <a:t> iOS web view control is used to embed websites within application or show rich HTML web content inside of app and the iOS webview control will act as a HTML iframe to show the website content within an app.</a:t>
            </a:r>
          </a:p>
          <a:p>
            <a:pPr>
              <a:buFont typeface="Wingdings" pitchFamily="2" charset="2"/>
              <a:buChar char="Ø"/>
            </a:pPr>
            <a:r>
              <a:rPr lang="en-US" dirty="0"/>
              <a:t>In iOS web view, we have functionality support for forward and backward navigation.</a:t>
            </a:r>
          </a:p>
          <a:p>
            <a:pPr>
              <a:buFont typeface="Wingdings" pitchFamily="2" charset="2"/>
              <a:buChar char="Ø"/>
            </a:pPr>
            <a:r>
              <a:rPr lang="en-US" dirty="0"/>
              <a:t> In case, if users use webview to navigate multiple pages it’s better to enable forward and backward navigation, by default that functionality is disabled in our applications.</a:t>
            </a:r>
          </a:p>
          <a:p>
            <a:pPr marL="137160" indent="0">
              <a:buNone/>
            </a:pPr>
            <a:r>
              <a:rPr lang="en-US" dirty="0"/>
              <a:t> </a:t>
            </a:r>
          </a:p>
          <a:p>
            <a:pPr>
              <a:buFont typeface="Courier New" panose="02070309020205020404" pitchFamily="49" charset="0"/>
              <a:buChar char="o"/>
            </a:pP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descr="A screenshot of a cell phone&#10;&#10;Description automatically generated">
            <a:extLst>
              <a:ext uri="{FF2B5EF4-FFF2-40B4-BE49-F238E27FC236}">
                <a16:creationId xmlns:a16="http://schemas.microsoft.com/office/drawing/2014/main" id="{E389E3F9-0EF8-1746-9984-69AD841335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9400" y="228600"/>
            <a:ext cx="3429000" cy="5638800"/>
          </a:xfrm>
          <a:prstGeom prst="rect">
            <a:avLst/>
          </a:prstGeom>
        </p:spPr>
      </p:pic>
    </p:spTree>
    <p:extLst>
      <p:ext uri="{BB962C8B-B14F-4D97-AF65-F5344CB8AC3E}">
        <p14:creationId xmlns:p14="http://schemas.microsoft.com/office/powerpoint/2010/main" val="24079943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600" u="sng" dirty="0">
                <a:latin typeface="Bradley Hand ITC" pitchFamily="66" charset="0"/>
              </a:rPr>
              <a:t>TABLE VIEW</a:t>
            </a:r>
          </a:p>
        </p:txBody>
      </p:sp>
      <p:sp>
        <p:nvSpPr>
          <p:cNvPr id="3" name="Content Placeholder 2"/>
          <p:cNvSpPr>
            <a:spLocks noGrp="1"/>
          </p:cNvSpPr>
          <p:nvPr>
            <p:ph idx="1"/>
          </p:nvPr>
        </p:nvSpPr>
        <p:spPr>
          <a:xfrm>
            <a:off x="457200" y="2209800"/>
            <a:ext cx="5029200" cy="3733800"/>
          </a:xfrm>
        </p:spPr>
        <p:txBody>
          <a:bodyPr>
            <a:normAutofit/>
          </a:bodyPr>
          <a:lstStyle/>
          <a:p>
            <a:pPr>
              <a:buFont typeface="Wingdings" pitchFamily="2" charset="2"/>
              <a:buChar char="Ø"/>
            </a:pPr>
            <a:r>
              <a:rPr lang="en-US" dirty="0"/>
              <a:t>In iOS table view is used to show the data in a scrollable,  single-column list of multiple rows that can be divided into sections. </a:t>
            </a:r>
          </a:p>
          <a:p>
            <a:pPr>
              <a:buFont typeface="Wingdings" pitchFamily="2" charset="2"/>
              <a:buChar char="Ø"/>
            </a:pPr>
            <a:r>
              <a:rPr lang="en-US" dirty="0"/>
              <a:t>By using iOS table view we can easily show the data in list format and it provides simple yet efficient interface to interact with collections of data. </a:t>
            </a:r>
          </a:p>
          <a:p>
            <a:pPr marL="13716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0" y="2286000"/>
            <a:ext cx="3256534" cy="205888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600" u="sng" dirty="0">
                <a:latin typeface="Bradley Hand ITC" pitchFamily="66" charset="0"/>
              </a:rPr>
              <a:t>SCROLL VIEW</a:t>
            </a:r>
          </a:p>
        </p:txBody>
      </p:sp>
      <p:sp>
        <p:nvSpPr>
          <p:cNvPr id="3" name="Content Placeholder 2"/>
          <p:cNvSpPr>
            <a:spLocks noGrp="1"/>
          </p:cNvSpPr>
          <p:nvPr>
            <p:ph idx="1"/>
          </p:nvPr>
        </p:nvSpPr>
        <p:spPr/>
        <p:txBody>
          <a:bodyPr>
            <a:normAutofit lnSpcReduction="10000"/>
          </a:bodyPr>
          <a:lstStyle/>
          <a:p>
            <a:pPr>
              <a:buFont typeface="Wingdings" pitchFamily="2" charset="2"/>
              <a:buChar char="Ø"/>
            </a:pPr>
            <a:r>
              <a:rPr lang="en-US" dirty="0"/>
              <a:t>In iOS, </a:t>
            </a:r>
            <a:r>
              <a:rPr lang="en-US" b="1" dirty="0"/>
              <a:t>scroll view</a:t>
            </a:r>
            <a:r>
              <a:rPr lang="en-US" dirty="0"/>
              <a:t> is used to show the content which is larger than the scroll view boundaries like viewing larger content in documents, showing multiple images in app.</a:t>
            </a:r>
          </a:p>
          <a:p>
            <a:pPr>
              <a:buFont typeface="Wingdings" pitchFamily="2" charset="2"/>
              <a:buChar char="Ø"/>
            </a:pPr>
            <a:r>
              <a:rPr lang="en-US" dirty="0"/>
              <a:t> In our iOS application whenever we see the scroll view it is indication that there is extra content other than visible area. </a:t>
            </a:r>
          </a:p>
          <a:p>
            <a:pPr>
              <a:buFont typeface="Wingdings" pitchFamily="2" charset="2"/>
              <a:buChar char="Ø"/>
            </a:pPr>
            <a:r>
              <a:rPr lang="en-US" dirty="0"/>
              <a:t>By default, the scroll view has no appearance but whenever we interact with app by tapping or touching the scroll view will appear to show extra content.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600" u="sng" dirty="0">
                <a:latin typeface="Bradley Hand ITC" pitchFamily="66" charset="0"/>
              </a:rPr>
              <a:t>ALERTS</a:t>
            </a:r>
          </a:p>
        </p:txBody>
      </p:sp>
      <p:sp>
        <p:nvSpPr>
          <p:cNvPr id="3" name="Content Placeholder 2"/>
          <p:cNvSpPr>
            <a:spLocks noGrp="1"/>
          </p:cNvSpPr>
          <p:nvPr>
            <p:ph idx="1"/>
          </p:nvPr>
        </p:nvSpPr>
        <p:spPr>
          <a:xfrm>
            <a:off x="304800" y="1981199"/>
            <a:ext cx="8686800" cy="4191001"/>
          </a:xfrm>
        </p:spPr>
        <p:txBody>
          <a:bodyPr>
            <a:normAutofit lnSpcReduction="10000"/>
          </a:bodyPr>
          <a:lstStyle/>
          <a:p>
            <a:pPr>
              <a:buFont typeface="Wingdings" pitchFamily="2" charset="2"/>
              <a:buChar char="Ø"/>
            </a:pPr>
            <a:r>
              <a:rPr lang="en-US" sz="2200" dirty="0"/>
              <a:t>In iOS alerts are used to alert or inform the user with important information regarding the action which he is doing to proceed further in app. </a:t>
            </a:r>
          </a:p>
          <a:p>
            <a:pPr>
              <a:buFont typeface="Wingdings" pitchFamily="2" charset="2"/>
              <a:buChar char="Ø"/>
            </a:pPr>
            <a:r>
              <a:rPr lang="en-US" sz="2200" dirty="0"/>
              <a:t>Generally, iOS uses alerts to inform the user while phone battery running low, so they can connect power adapter to charge the phone before their work gets interrupted. </a:t>
            </a:r>
          </a:p>
          <a:p>
            <a:pPr>
              <a:buFont typeface="Wingdings" pitchFamily="2" charset="2"/>
              <a:buChar char="Ø"/>
            </a:pPr>
            <a:r>
              <a:rPr lang="en-US" sz="2200" dirty="0"/>
              <a:t>In iOS applications alert view will appear on the top of app content so user must close manually before they start using the app.</a:t>
            </a:r>
          </a:p>
          <a:p>
            <a:pPr>
              <a:buFont typeface="Wingdings" pitchFamily="2" charset="2"/>
              <a:buChar char="Ø"/>
            </a:pPr>
            <a:r>
              <a:rPr lang="en-US" sz="2200" dirty="0"/>
              <a:t>The iOS alert will contain alert title, optional message and one or more buttons and we don't have any chance to customize the style of alert.</a:t>
            </a:r>
          </a:p>
          <a:p>
            <a:pPr>
              <a:buFont typeface="Wingdings" panose="05000000000000000000" pitchFamily="2" charset="2"/>
              <a:buChar char="§"/>
            </a:pPr>
            <a:endParaRPr lang="en-US" sz="2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5000" y="1447800"/>
            <a:ext cx="5486400" cy="3897475"/>
          </a:xfrm>
          <a:prstGeom prst="rect">
            <a:avLst/>
          </a:prstGeom>
          <a:solidFill>
            <a:srgbClr val="000000">
              <a:shade val="95000"/>
            </a:srgbClr>
          </a:solidFill>
          <a:ln w="444500" cap="sq">
            <a:solidFill>
              <a:srgbClr val="000000"/>
            </a:solidFill>
            <a:miter lim="800000"/>
            <a:headEnd/>
            <a:tailEnd/>
          </a:ln>
          <a:effectLst>
            <a:outerShdw blurRad="254000" dist="190500" dir="2700000" sy="90000" algn="bl" rotWithShape="0">
              <a:srgbClr val="000000">
                <a:alpha val="40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3491" y="804521"/>
            <a:ext cx="6571343" cy="948080"/>
          </a:xfrm>
        </p:spPr>
        <p:txBody>
          <a:bodyPr>
            <a:noAutofit/>
          </a:bodyPr>
          <a:lstStyle/>
          <a:p>
            <a:pPr algn="ctr"/>
            <a:r>
              <a:rPr lang="en-IN" altLang="en-US" sz="6600" u="sng" dirty="0">
                <a:latin typeface="Bradley Hand ITC" panose="03070402050302030203" pitchFamily="66" charset="77"/>
              </a:rPr>
              <a:t>Stepper</a:t>
            </a:r>
          </a:p>
        </p:txBody>
      </p:sp>
      <p:sp>
        <p:nvSpPr>
          <p:cNvPr id="3" name="Content Placeholder 2"/>
          <p:cNvSpPr>
            <a:spLocks noGrp="1"/>
          </p:cNvSpPr>
          <p:nvPr>
            <p:ph idx="1"/>
          </p:nvPr>
        </p:nvSpPr>
        <p:spPr>
          <a:xfrm>
            <a:off x="457200" y="2057400"/>
            <a:ext cx="8229600" cy="3996080"/>
          </a:xfrm>
        </p:spPr>
        <p:txBody>
          <a:bodyPr>
            <a:normAutofit/>
          </a:bodyPr>
          <a:lstStyle/>
          <a:p>
            <a:pPr>
              <a:buFont typeface="Wingdings" panose="05000000000000000000" charset="0"/>
              <a:buChar char="Ø"/>
            </a:pPr>
            <a:r>
              <a:rPr lang="en-US" dirty="0"/>
              <a:t>The </a:t>
            </a:r>
            <a:r>
              <a:rPr lang="en-US" dirty="0" err="1"/>
              <a:t>UIStepper</a:t>
            </a:r>
            <a:r>
              <a:rPr lang="en-US" dirty="0"/>
              <a:t> control  provides a simple way to change a numeral value</a:t>
            </a:r>
          </a:p>
          <a:p>
            <a:pPr>
              <a:buFont typeface="Wingdings" panose="05000000000000000000" charset="0"/>
              <a:buChar char="Ø"/>
            </a:pPr>
            <a:r>
              <a:rPr dirty="0"/>
              <a:t>It consists of +/- symbols that increment/decrement an internal value.</a:t>
            </a:r>
          </a:p>
          <a:p>
            <a:pPr>
              <a:buFont typeface="Wingdings" panose="05000000000000000000" charset="0"/>
              <a:buChar char="Ø"/>
            </a:pPr>
            <a:r>
              <a:rPr lang="en-US" dirty="0"/>
              <a:t>The stepper class has a few properties:</a:t>
            </a:r>
          </a:p>
          <a:p>
            <a:pPr lvl="1">
              <a:buFont typeface="Wingdings" panose="05000000000000000000" charset="0"/>
              <a:buChar char="Ø"/>
            </a:pPr>
            <a:r>
              <a:rPr lang="en-US" sz="2000" dirty="0"/>
              <a:t>    </a:t>
            </a:r>
            <a:r>
              <a:rPr lang="en-IN" altLang="en-US" sz="2000" dirty="0"/>
              <a:t>W</a:t>
            </a:r>
            <a:r>
              <a:rPr lang="en-US" sz="2000" dirty="0"/>
              <a:t>raps: if set to true, stepping beyond maximum value will return to minimum value</a:t>
            </a:r>
          </a:p>
          <a:p>
            <a:pPr lvl="1">
              <a:buFont typeface="Wingdings" panose="05000000000000000000" charset="0"/>
              <a:buChar char="Ø"/>
            </a:pPr>
            <a:r>
              <a:rPr lang="en-US" sz="2000" dirty="0"/>
              <a:t>    </a:t>
            </a:r>
            <a:r>
              <a:rPr lang="en-IN" altLang="en-US" sz="2000" dirty="0"/>
              <a:t>A</a:t>
            </a:r>
            <a:r>
              <a:rPr lang="en-US" sz="2000" dirty="0" err="1"/>
              <a:t>uto</a:t>
            </a:r>
            <a:r>
              <a:rPr lang="en-US" sz="2000" dirty="0"/>
              <a:t> Repeat: If set to true, the user pressing and holding on the stepper repeatedly alters value.</a:t>
            </a:r>
          </a:p>
          <a:p>
            <a:pPr lvl="1">
              <a:buFont typeface="Wingdings" panose="05000000000000000000" charset="0"/>
              <a:buChar char="Ø"/>
            </a:pPr>
            <a:r>
              <a:rPr lang="en-US" sz="2000" dirty="0"/>
              <a:t>    </a:t>
            </a:r>
            <a:r>
              <a:rPr lang="en-IN" altLang="en-US" sz="2000" dirty="0"/>
              <a:t>M</a:t>
            </a:r>
            <a:r>
              <a:rPr lang="en-US" sz="2000" dirty="0" err="1"/>
              <a:t>aximum</a:t>
            </a:r>
            <a:r>
              <a:rPr lang="en-US" sz="2000" dirty="0"/>
              <a:t> Value: the maximum value of the stepper</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F3AA9AA7-8AEB-C74E-9D64-8230E85E14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0" y="1066800"/>
            <a:ext cx="3657600" cy="3657600"/>
          </a:xfrm>
          <a:prstGeom prst="rect">
            <a:avLst/>
          </a:prstGeom>
        </p:spPr>
      </p:pic>
    </p:spTree>
    <p:extLst>
      <p:ext uri="{BB962C8B-B14F-4D97-AF65-F5344CB8AC3E}">
        <p14:creationId xmlns:p14="http://schemas.microsoft.com/office/powerpoint/2010/main" val="20655911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altLang="en-US" sz="6600" u="sng" dirty="0">
                <a:latin typeface="Bradley Hand ITC" panose="03070402050302030203" pitchFamily="66" charset="77"/>
              </a:rPr>
              <a:t>Search Bar</a:t>
            </a:r>
          </a:p>
        </p:txBody>
      </p:sp>
      <p:sp>
        <p:nvSpPr>
          <p:cNvPr id="3" name="Content Placeholder 2"/>
          <p:cNvSpPr>
            <a:spLocks noGrp="1"/>
          </p:cNvSpPr>
          <p:nvPr>
            <p:ph idx="1"/>
          </p:nvPr>
        </p:nvSpPr>
        <p:spPr/>
        <p:txBody>
          <a:bodyPr/>
          <a:lstStyle/>
          <a:p>
            <a:pPr>
              <a:buFont typeface="Wingdings" panose="05000000000000000000" charset="0"/>
              <a:buChar char="Ø"/>
            </a:pPr>
            <a:r>
              <a:rPr lang="en-US" dirty="0"/>
              <a:t>In iOS, search bar is used to search items in collection.</a:t>
            </a:r>
          </a:p>
          <a:p>
            <a:pPr>
              <a:buFont typeface="Wingdings" panose="05000000000000000000" charset="0"/>
              <a:buChar char="Ø"/>
            </a:pPr>
            <a:r>
              <a:rPr lang="en-IN" altLang="en-US" dirty="0"/>
              <a:t>It </a:t>
            </a:r>
            <a:r>
              <a:rPr lang="en-US" dirty="0"/>
              <a:t>will provide textbox with search and cancel buttons interface</a:t>
            </a:r>
          </a:p>
          <a:p>
            <a:pPr>
              <a:buFont typeface="Wingdings" panose="05000000000000000000" charset="0"/>
              <a:buChar char="Ø"/>
            </a:pPr>
            <a:r>
              <a:rPr lang="en-US" dirty="0"/>
              <a:t> </a:t>
            </a:r>
            <a:r>
              <a:rPr lang="en-IN" altLang="en-US" dirty="0"/>
              <a:t>I</a:t>
            </a:r>
            <a:r>
              <a:rPr lang="en-US" dirty="0"/>
              <a:t>t will allow users to search for required data from collection items based on the text entered in textbox.</a:t>
            </a:r>
          </a:p>
          <a:p>
            <a:pPr>
              <a:buFont typeface="Wingdings" panose="05000000000000000000" charset="0"/>
              <a:buChar char="Ø"/>
            </a:pPr>
            <a:r>
              <a:rPr lang="en-US" dirty="0"/>
              <a:t>We can use search bar in our iOS applications by adding </a:t>
            </a:r>
            <a:r>
              <a:rPr lang="en-US" dirty="0" err="1"/>
              <a:t>UISearchBar</a:t>
            </a:r>
            <a:r>
              <a:rPr lang="en-US" dirty="0"/>
              <a:t> class reference.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400" u="sng" dirty="0">
                <a:latin typeface="Bradley Hand ITC" pitchFamily="66" charset="0"/>
              </a:rPr>
              <a:t>UI KIT </a:t>
            </a:r>
            <a:endParaRPr lang="en-US" dirty="0"/>
          </a:p>
        </p:txBody>
      </p:sp>
      <p:sp>
        <p:nvSpPr>
          <p:cNvPr id="3" name="Content Placeholder 2"/>
          <p:cNvSpPr>
            <a:spLocks noGrp="1"/>
          </p:cNvSpPr>
          <p:nvPr>
            <p:ph idx="1"/>
          </p:nvPr>
        </p:nvSpPr>
        <p:spPr>
          <a:xfrm>
            <a:off x="685800" y="1981200"/>
            <a:ext cx="8229600" cy="4156467"/>
          </a:xfrm>
        </p:spPr>
        <p:txBody>
          <a:bodyPr>
            <a:normAutofit fontScale="77500" lnSpcReduction="20000"/>
          </a:bodyPr>
          <a:lstStyle/>
          <a:p>
            <a:pPr>
              <a:buFont typeface="Wingdings" panose="05000000000000000000" pitchFamily="2" charset="2"/>
              <a:buChar char="Ø"/>
            </a:pPr>
            <a:r>
              <a:rPr lang="en-US" sz="1900" dirty="0"/>
              <a:t>The </a:t>
            </a:r>
            <a:r>
              <a:rPr lang="en-US" sz="1900" dirty="0" err="1"/>
              <a:t>UIKit</a:t>
            </a:r>
            <a:r>
              <a:rPr lang="en-US" sz="1900" dirty="0"/>
              <a:t> framework provides the required infrastructure for your iOS or </a:t>
            </a:r>
            <a:r>
              <a:rPr lang="en-US" sz="1900" dirty="0" err="1"/>
              <a:t>tvOS</a:t>
            </a:r>
            <a:r>
              <a:rPr lang="en-US" sz="1900" dirty="0"/>
              <a:t> apps.</a:t>
            </a:r>
          </a:p>
          <a:p>
            <a:pPr>
              <a:buFont typeface="Wingdings" panose="05000000000000000000" pitchFamily="2" charset="2"/>
              <a:buChar char="Ø"/>
            </a:pPr>
            <a:r>
              <a:rPr lang="en-US" sz="1900" dirty="0"/>
              <a:t>It provides the window and view architecture for implementing your interface.</a:t>
            </a:r>
          </a:p>
          <a:p>
            <a:pPr>
              <a:buFont typeface="Wingdings" panose="05000000000000000000" pitchFamily="2" charset="2"/>
              <a:buChar char="Ø"/>
            </a:pPr>
            <a:r>
              <a:rPr lang="en-US" sz="1900" dirty="0"/>
              <a:t>It also provides the event handling infrastructure for delivering Multi-Touch and other types of input to your app.</a:t>
            </a:r>
          </a:p>
          <a:p>
            <a:pPr>
              <a:buFont typeface="Wingdings" panose="05000000000000000000" pitchFamily="2" charset="2"/>
              <a:buChar char="Ø"/>
            </a:pPr>
            <a:r>
              <a:rPr lang="en-US" sz="1900" dirty="0"/>
              <a:t>Other features offered by the framework include</a:t>
            </a:r>
          </a:p>
          <a:p>
            <a:pPr lvl="1">
              <a:buFont typeface="Wingdings" panose="05000000000000000000" pitchFamily="2" charset="2"/>
              <a:buChar char="Ø"/>
            </a:pPr>
            <a:r>
              <a:rPr lang="en-US" dirty="0"/>
              <a:t>Animation support</a:t>
            </a:r>
          </a:p>
          <a:p>
            <a:pPr lvl="1">
              <a:buFont typeface="Wingdings" panose="05000000000000000000" pitchFamily="2" charset="2"/>
              <a:buChar char="Ø"/>
            </a:pPr>
            <a:r>
              <a:rPr lang="en-US" dirty="0"/>
              <a:t>Document support</a:t>
            </a:r>
          </a:p>
          <a:p>
            <a:pPr lvl="1">
              <a:buFont typeface="Wingdings" panose="05000000000000000000" pitchFamily="2" charset="2"/>
              <a:buChar char="Ø"/>
            </a:pPr>
            <a:r>
              <a:rPr lang="en-US" dirty="0"/>
              <a:t>Drawing and printing support</a:t>
            </a:r>
          </a:p>
          <a:p>
            <a:pPr lvl="1">
              <a:buFont typeface="Wingdings" panose="05000000000000000000" pitchFamily="2" charset="2"/>
              <a:buChar char="Ø"/>
            </a:pPr>
            <a:r>
              <a:rPr lang="en-US" dirty="0"/>
              <a:t>Information about the current device</a:t>
            </a:r>
          </a:p>
          <a:p>
            <a:pPr lvl="1">
              <a:buFont typeface="Wingdings" panose="05000000000000000000" pitchFamily="2" charset="2"/>
              <a:buChar char="Ø"/>
            </a:pPr>
            <a:r>
              <a:rPr lang="en-US" dirty="0"/>
              <a:t>Text management and display</a:t>
            </a:r>
          </a:p>
          <a:p>
            <a:pPr lvl="1">
              <a:buFont typeface="Wingdings" panose="05000000000000000000" pitchFamily="2" charset="2"/>
              <a:buChar char="Ø"/>
            </a:pPr>
            <a:r>
              <a:rPr lang="en-US" dirty="0"/>
              <a:t>Search support</a:t>
            </a:r>
          </a:p>
          <a:p>
            <a:pPr lvl="1">
              <a:buFont typeface="Wingdings" panose="05000000000000000000" pitchFamily="2" charset="2"/>
              <a:buChar char="Ø"/>
            </a:pPr>
            <a:r>
              <a:rPr lang="en-US" dirty="0"/>
              <a:t>Accessibility support</a:t>
            </a:r>
          </a:p>
          <a:p>
            <a:pPr lvl="1">
              <a:buFont typeface="Wingdings" panose="05000000000000000000" pitchFamily="2" charset="2"/>
              <a:buChar char="Ø"/>
            </a:pPr>
            <a:r>
              <a:rPr lang="en-US" dirty="0"/>
              <a:t>App extension support</a:t>
            </a:r>
          </a:p>
          <a:p>
            <a:pPr lvl="1">
              <a:buFont typeface="Wingdings" panose="05000000000000000000" pitchFamily="2" charset="2"/>
              <a:buChar char="Ø"/>
            </a:pPr>
            <a:r>
              <a:rPr lang="en-US" dirty="0"/>
              <a:t>Resource management.</a:t>
            </a:r>
          </a:p>
          <a:p>
            <a:pPr lvl="1">
              <a:buFont typeface="Wingdings" panose="05000000000000000000" pitchFamily="2" charset="2"/>
              <a:buChar char="Ø"/>
            </a:pPr>
            <a:endParaRPr lang="en-US" sz="1400" dirty="0"/>
          </a:p>
          <a:p>
            <a:pPr lvl="1">
              <a:buFont typeface="Arial" panose="020B0604020202020204" pitchFamily="34" charset="0"/>
              <a:buChar char="•"/>
            </a:pPr>
            <a:endParaRPr lang="en-US" sz="1400" dirty="0"/>
          </a:p>
          <a:p>
            <a:pPr>
              <a:buFont typeface="Wingdings" panose="05000000000000000000" pitchFamily="2" charset="2"/>
              <a:buChar char="Ø"/>
            </a:pPr>
            <a:endParaRPr lang="en-US" sz="1600" dirty="0"/>
          </a:p>
          <a:p>
            <a:pPr>
              <a:buFont typeface="Wingdings" panose="05000000000000000000" pitchFamily="2" charset="2"/>
              <a:buChar char="Ø"/>
            </a:pPr>
            <a:endParaRPr lang="en-US" sz="1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F8385B94-AE3D-B940-8919-5FE8FE280D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4200" y="838200"/>
            <a:ext cx="2743200" cy="4419600"/>
          </a:xfrm>
          <a:prstGeom prst="rect">
            <a:avLst/>
          </a:prstGeom>
        </p:spPr>
      </p:pic>
    </p:spTree>
    <p:extLst>
      <p:ext uri="{BB962C8B-B14F-4D97-AF65-F5344CB8AC3E}">
        <p14:creationId xmlns:p14="http://schemas.microsoft.com/office/powerpoint/2010/main" val="7410764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600" u="sng" dirty="0">
                <a:latin typeface="Bradley Hand ITC" pitchFamily="66" charset="0"/>
              </a:rPr>
              <a:t>REFERENCES</a:t>
            </a:r>
          </a:p>
        </p:txBody>
      </p:sp>
      <p:sp>
        <p:nvSpPr>
          <p:cNvPr id="3" name="Content Placeholder 2"/>
          <p:cNvSpPr>
            <a:spLocks noGrp="1"/>
          </p:cNvSpPr>
          <p:nvPr>
            <p:ph idx="1"/>
          </p:nvPr>
        </p:nvSpPr>
        <p:spPr>
          <a:xfrm>
            <a:off x="457200" y="2667000"/>
            <a:ext cx="8229600" cy="3642360"/>
          </a:xfrm>
        </p:spPr>
        <p:txBody>
          <a:bodyPr>
            <a:normAutofit lnSpcReduction="10000"/>
          </a:bodyPr>
          <a:lstStyle/>
          <a:p>
            <a:pPr>
              <a:buFont typeface="Wingdings" panose="05000000000000000000" pitchFamily="2" charset="2"/>
              <a:buChar char="ü"/>
            </a:pPr>
            <a:r>
              <a:rPr lang="en-US" dirty="0">
                <a:solidFill>
                  <a:srgbClr val="FF0000"/>
                </a:solidFill>
                <a:hlinkClick r:id="rId2">
                  <a:extLst>
                    <a:ext uri="{A12FA001-AC4F-418D-AE19-62706E023703}">
                      <ahyp:hlinkClr xmlns:ahyp="http://schemas.microsoft.com/office/drawing/2018/hyperlinkcolor" val="tx"/>
                    </a:ext>
                  </a:extLst>
                </a:hlinkClick>
              </a:rPr>
              <a:t>https://www.tutlane.com/tutorial/ios</a:t>
            </a:r>
            <a:endParaRPr lang="en-US" dirty="0">
              <a:solidFill>
                <a:srgbClr val="FF0000"/>
              </a:solidFill>
            </a:endParaRPr>
          </a:p>
          <a:p>
            <a:pPr>
              <a:buFont typeface="Wingdings" panose="05000000000000000000" pitchFamily="2" charset="2"/>
              <a:buChar char="ü"/>
            </a:pPr>
            <a:r>
              <a:rPr lang="en-US" dirty="0">
                <a:solidFill>
                  <a:srgbClr val="FF0000"/>
                </a:solidFill>
                <a:hlinkClick r:id="rId3">
                  <a:extLst>
                    <a:ext uri="{A12FA001-AC4F-418D-AE19-62706E023703}">
                      <ahyp:hlinkClr xmlns:ahyp="http://schemas.microsoft.com/office/drawing/2018/hyperlinkcolor" val="tx"/>
                    </a:ext>
                  </a:extLst>
                </a:hlinkClick>
              </a:rPr>
              <a:t>https://developer.apple.com/documentation/uikit/uiview</a:t>
            </a:r>
            <a:endParaRPr lang="en-US" dirty="0">
              <a:solidFill>
                <a:srgbClr val="FF0000"/>
              </a:solidFill>
            </a:endParaRPr>
          </a:p>
          <a:p>
            <a:pPr>
              <a:buFont typeface="Wingdings" panose="05000000000000000000" pitchFamily="2" charset="2"/>
              <a:buChar char="ü"/>
            </a:pPr>
            <a:r>
              <a:rPr lang="en-US" dirty="0">
                <a:solidFill>
                  <a:srgbClr val="FF0000"/>
                </a:solidFill>
                <a:hlinkClick r:id="rId4">
                  <a:extLst>
                    <a:ext uri="{A12FA001-AC4F-418D-AE19-62706E023703}">
                      <ahyp:hlinkClr xmlns:ahyp="http://schemas.microsoft.com/office/drawing/2018/hyperlinkcolor" val="tx"/>
                    </a:ext>
                  </a:extLst>
                </a:hlinkClick>
              </a:rPr>
              <a:t>https://stackoverflow.com/questions/12905568/how-to-use-uiscrollview-in-storyboard</a:t>
            </a:r>
          </a:p>
          <a:p>
            <a:pPr>
              <a:buFont typeface="Wingdings" panose="05000000000000000000" pitchFamily="2" charset="2"/>
              <a:buChar char="ü"/>
            </a:pPr>
            <a:r>
              <a:rPr lang="en-US" u="sng" dirty="0">
                <a:solidFill>
                  <a:srgbClr val="FF0000"/>
                </a:solidFill>
                <a:hlinkClick r:id="rId5">
                  <a:extLst>
                    <a:ext uri="{A12FA001-AC4F-418D-AE19-62706E023703}">
                      <ahyp:hlinkClr xmlns:ahyp="http://schemas.microsoft.com/office/drawing/2018/hyperlinkcolor" val="tx"/>
                    </a:ext>
                  </a:extLst>
                </a:hlinkClick>
              </a:rPr>
              <a:t>https://www.ioscreator.com/tutorials/stepper-ios-tutorial</a:t>
            </a:r>
            <a:endParaRPr lang="en-US" u="sng" dirty="0">
              <a:solidFill>
                <a:srgbClr val="FF0000"/>
              </a:solidFill>
            </a:endParaRPr>
          </a:p>
          <a:p>
            <a:pPr>
              <a:buFont typeface="Wingdings" panose="05000000000000000000" pitchFamily="2" charset="2"/>
              <a:buChar char="ü"/>
            </a:pPr>
            <a:r>
              <a:rPr lang="en-US" dirty="0">
                <a:solidFill>
                  <a:srgbClr val="FF0000"/>
                </a:solidFill>
                <a:hlinkClick r:id="rId6">
                  <a:extLst>
                    <a:ext uri="{A12FA001-AC4F-418D-AE19-62706E023703}">
                      <ahyp:hlinkClr xmlns:ahyp="http://schemas.microsoft.com/office/drawing/2018/hyperlinkcolor" val="tx"/>
                    </a:ext>
                  </a:extLst>
                </a:hlinkClick>
              </a:rPr>
              <a:t>https://medium.com/@georgetsifrikas/embedding-uitextview-inside-uitableviewcell-9a28794daf01</a:t>
            </a:r>
            <a:endParaRPr lang="en-US" dirty="0">
              <a:solidFill>
                <a:srgbClr val="FF0000"/>
              </a:solidFill>
            </a:endParaRPr>
          </a:p>
          <a:p>
            <a:pPr>
              <a:buFont typeface="Wingdings" panose="05000000000000000000" pitchFamily="2" charset="2"/>
              <a:buChar char="ü"/>
            </a:pPr>
            <a:r>
              <a:rPr lang="en-US" dirty="0">
                <a:solidFill>
                  <a:srgbClr val="FF0000"/>
                </a:solidFill>
              </a:rPr>
              <a:t>https://</a:t>
            </a:r>
            <a:r>
              <a:rPr lang="en-US" dirty="0" err="1">
                <a:solidFill>
                  <a:srgbClr val="FF0000"/>
                </a:solidFill>
              </a:rPr>
              <a:t>samvlu.com</a:t>
            </a:r>
            <a:endParaRPr lang="en-US" dirty="0">
              <a:solidFill>
                <a:srgbClr val="FF0000"/>
              </a:solidFill>
            </a:endParaRPr>
          </a:p>
          <a:p>
            <a:endParaRPr lang="en-US" dirty="0"/>
          </a:p>
          <a:p>
            <a:pPr marL="137160" indent="0">
              <a:buNone/>
            </a:pPr>
            <a:endParaRPr lang="en-US" dirty="0">
              <a:solidFill>
                <a:schemeClr val="accent2"/>
              </a:solidFill>
            </a:endParaRPr>
          </a:p>
          <a:p>
            <a:pPr>
              <a:buFont typeface="Wingdings" panose="05000000000000000000" pitchFamily="2" charset="2"/>
              <a:buChar char="ü"/>
            </a:pPr>
            <a:endParaRPr lang="en-US" dirty="0">
              <a:hlinkClick r:id="rId7"/>
            </a:endParaRPr>
          </a:p>
          <a:p>
            <a:endParaRPr lang="en-US" dirty="0">
              <a:hlinkClick r:id="rId7"/>
            </a:endParaRPr>
          </a:p>
          <a:p>
            <a:endParaRPr lang="en-US" dirty="0">
              <a:hlinkClick r:id="rId7"/>
            </a:endParaRPr>
          </a:p>
          <a:p>
            <a:endParaRPr lang="en-US" dirty="0">
              <a:hlinkClick r:id="rId7"/>
            </a:endParaRPr>
          </a:p>
          <a:p>
            <a:endParaRPr lang="en-US" dirty="0"/>
          </a:p>
          <a:p>
            <a:pPr>
              <a:buFont typeface="Wingdings" panose="05000000000000000000" pitchFamily="2" charset="2"/>
              <a:buChar char="ü"/>
            </a:pP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5EFDD800-18CA-FB49-9480-E8DB20878C76}"/>
              </a:ext>
            </a:extLst>
          </p:cNvPr>
          <p:cNvSpPr txBox="1">
            <a:spLocks/>
          </p:cNvSpPr>
          <p:nvPr/>
        </p:nvSpPr>
        <p:spPr>
          <a:xfrm>
            <a:off x="1219200" y="1905000"/>
            <a:ext cx="6571343" cy="3450613"/>
          </a:xfrm>
          <a:prstGeom prst="rect">
            <a:avLst/>
          </a:prstGeom>
        </p:spPr>
        <p:txBody>
          <a:bodyPr/>
          <a:lstStyle>
            <a:lvl1pPr marL="228600" indent="-228600" algn="l" defTabSz="685800" rtl="0" eaLnBrk="1" latinLnBrk="0" hangingPunct="1">
              <a:lnSpc>
                <a:spcPct val="120000"/>
              </a:lnSpc>
              <a:spcBef>
                <a:spcPts val="1000"/>
              </a:spcBef>
              <a:buClr>
                <a:schemeClr val="accent1"/>
              </a:buClr>
              <a:buSzPct val="100000"/>
              <a:buFont typeface="Arial" panose="020B0604020202020204" pitchFamily="34" charset="0"/>
              <a:buChar char="•"/>
              <a:defRPr sz="2000" kern="1200" cap="none">
                <a:solidFill>
                  <a:schemeClr val="tx1"/>
                </a:solidFill>
                <a:effectLst/>
                <a:latin typeface="+mn-lt"/>
                <a:ea typeface="+mn-ea"/>
                <a:cs typeface="+mn-cs"/>
              </a:defRPr>
            </a:lvl1pPr>
            <a:lvl2pPr marL="6858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baseline="0">
                <a:solidFill>
                  <a:schemeClr val="tx1"/>
                </a:solidFill>
                <a:effectLst/>
                <a:latin typeface="+mn-lt"/>
                <a:ea typeface="+mn-ea"/>
                <a:cs typeface="+mn-cs"/>
              </a:defRPr>
            </a:lvl2pPr>
            <a:lvl3pPr marL="11430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600" kern="1200" cap="none">
                <a:solidFill>
                  <a:schemeClr val="tx1"/>
                </a:solidFill>
                <a:effectLst/>
                <a:latin typeface="+mn-lt"/>
                <a:ea typeface="+mn-ea"/>
                <a:cs typeface="+mn-cs"/>
              </a:defRPr>
            </a:lvl3pPr>
            <a:lvl4pPr marL="16002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685800" rtl="0" eaLnBrk="1" latinLnBrk="0" hangingPunct="1">
              <a:lnSpc>
                <a:spcPct val="120000"/>
              </a:lnSpc>
              <a:spcBef>
                <a:spcPts val="500"/>
              </a:spcBef>
              <a:buClr>
                <a:schemeClr val="accent1"/>
              </a:buClr>
              <a:buSzPct val="100000"/>
              <a:buFont typeface="Arial" panose="020B0604020202020204" pitchFamily="34" charset="0"/>
              <a:buChar char="•"/>
              <a:defRPr sz="1200" kern="1200" cap="none">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137160" indent="0" algn="ctr">
              <a:buFont typeface="Arial" panose="020B0604020202020204" pitchFamily="34" charset="0"/>
              <a:buNone/>
            </a:pPr>
            <a:r>
              <a:rPr lang="en-IN" altLang="en-US" sz="9600"/>
              <a:t>Thank You</a:t>
            </a:r>
            <a:endParaRPr lang="en-IN" altLang="en-US" sz="9600" dirty="0"/>
          </a:p>
        </p:txBody>
      </p:sp>
    </p:spTree>
    <p:extLst>
      <p:ext uri="{BB962C8B-B14F-4D97-AF65-F5344CB8AC3E}">
        <p14:creationId xmlns:p14="http://schemas.microsoft.com/office/powerpoint/2010/main" val="16759075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533400"/>
            <a:ext cx="6571343" cy="1049235"/>
          </a:xfrm>
        </p:spPr>
        <p:txBody>
          <a:bodyPr/>
          <a:lstStyle/>
          <a:p>
            <a:pPr algn="ctr"/>
            <a:r>
              <a:rPr lang="en-US" sz="6600" u="sng" dirty="0">
                <a:latin typeface="Bradley Hand ITC" pitchFamily="66" charset="0"/>
              </a:rPr>
              <a:t>UI VIEWS</a:t>
            </a:r>
          </a:p>
        </p:txBody>
      </p:sp>
      <p:sp>
        <p:nvSpPr>
          <p:cNvPr id="3" name="Content Placeholder 2"/>
          <p:cNvSpPr>
            <a:spLocks noGrp="1"/>
          </p:cNvSpPr>
          <p:nvPr>
            <p:ph idx="1"/>
          </p:nvPr>
        </p:nvSpPr>
        <p:spPr>
          <a:xfrm>
            <a:off x="457200" y="1981200"/>
            <a:ext cx="8229600" cy="4724400"/>
          </a:xfrm>
        </p:spPr>
        <p:txBody>
          <a:bodyPr>
            <a:normAutofit fontScale="70000" lnSpcReduction="20000"/>
          </a:bodyPr>
          <a:lstStyle/>
          <a:p>
            <a:pPr marL="457200" indent="-457200">
              <a:lnSpc>
                <a:spcPct val="120000"/>
              </a:lnSpc>
              <a:buFont typeface="Wingdings" panose="05000000000000000000" pitchFamily="2" charset="2"/>
              <a:buChar char="Ø"/>
            </a:pPr>
            <a:r>
              <a:rPr lang="en-US" dirty="0">
                <a:solidFill>
                  <a:schemeClr val="tx1"/>
                </a:solidFill>
                <a:effectLst/>
                <a:latin typeface="+mn-lt"/>
                <a:ea typeface="+mn-ea"/>
                <a:cs typeface="+mn-cs"/>
              </a:rPr>
              <a:t>An object that manages the content for a rectangular area on the screen.</a:t>
            </a:r>
            <a:r>
              <a:rPr lang="en-US" dirty="0"/>
              <a:t> </a:t>
            </a:r>
          </a:p>
          <a:p>
            <a:pPr marL="457200" indent="-457200">
              <a:lnSpc>
                <a:spcPct val="120000"/>
              </a:lnSpc>
              <a:buFont typeface="Wingdings" panose="05000000000000000000" pitchFamily="2" charset="2"/>
              <a:buChar char="Ø"/>
            </a:pPr>
            <a:r>
              <a:rPr lang="en-US" dirty="0"/>
              <a:t>Views are the fundamental building blocks of your app's user interface, and the </a:t>
            </a:r>
            <a:r>
              <a:rPr lang="en-US" dirty="0" err="1"/>
              <a:t>UIView</a:t>
            </a:r>
            <a:r>
              <a:rPr lang="en-US" dirty="0"/>
              <a:t> class defines the behaviors that are common to all views. </a:t>
            </a:r>
          </a:p>
          <a:p>
            <a:pPr marL="457200" indent="-457200">
              <a:lnSpc>
                <a:spcPct val="120000"/>
              </a:lnSpc>
              <a:buFont typeface="Wingdings" panose="05000000000000000000" pitchFamily="2" charset="2"/>
              <a:buChar char="Ø"/>
            </a:pPr>
            <a:r>
              <a:rPr lang="en-US" dirty="0"/>
              <a:t>A view object renders content within its bounds rectangle and handles any interactions with that content. </a:t>
            </a:r>
          </a:p>
          <a:p>
            <a:pPr marL="457200" indent="-457200">
              <a:lnSpc>
                <a:spcPct val="120000"/>
              </a:lnSpc>
              <a:buFont typeface="Wingdings" panose="05000000000000000000" pitchFamily="2" charset="2"/>
              <a:buChar char="Ø"/>
            </a:pPr>
            <a:r>
              <a:rPr lang="en-US" dirty="0"/>
              <a:t>The </a:t>
            </a:r>
            <a:r>
              <a:rPr lang="en-US" dirty="0" err="1"/>
              <a:t>UIView</a:t>
            </a:r>
            <a:r>
              <a:rPr lang="en-US" dirty="0"/>
              <a:t> class is a concrete class that you can instantiate and use to display a fixed background color. </a:t>
            </a:r>
          </a:p>
          <a:p>
            <a:pPr marL="457200" indent="-457200">
              <a:lnSpc>
                <a:spcPct val="120000"/>
              </a:lnSpc>
              <a:buFont typeface="Wingdings" panose="05000000000000000000" pitchFamily="2" charset="2"/>
              <a:buChar char="Ø"/>
            </a:pPr>
            <a:r>
              <a:rPr lang="en-US" dirty="0"/>
              <a:t>You can also subclass it to draw more sophisticated content. </a:t>
            </a:r>
          </a:p>
          <a:p>
            <a:pPr marL="457200" indent="-457200">
              <a:lnSpc>
                <a:spcPct val="120000"/>
              </a:lnSpc>
              <a:buFont typeface="Wingdings" panose="05000000000000000000" pitchFamily="2" charset="2"/>
              <a:buChar char="Ø"/>
            </a:pPr>
            <a:r>
              <a:rPr lang="en-US" dirty="0"/>
              <a:t>To display labels, images, buttons, and other interface elements commonly found in apps, use the view subclasses provided by the </a:t>
            </a:r>
            <a:r>
              <a:rPr lang="en-US" dirty="0" err="1"/>
              <a:t>UIKit</a:t>
            </a:r>
            <a:r>
              <a:rPr lang="en-US" dirty="0"/>
              <a:t> framework rather than trying to define your own.</a:t>
            </a:r>
          </a:p>
          <a:p>
            <a:pPr marL="457200" indent="-457200">
              <a:lnSpc>
                <a:spcPct val="120000"/>
              </a:lnSpc>
              <a:buFont typeface="Wingdings" panose="05000000000000000000" pitchFamily="2" charset="2"/>
              <a:buChar char="Ø"/>
            </a:pPr>
            <a:r>
              <a:rPr lang="en-US" dirty="0"/>
              <a:t>View objects are mainly responsible for how the application interacts with user. So, here are few responsibilities:</a:t>
            </a:r>
          </a:p>
          <a:p>
            <a:pPr marL="777240" lvl="1" indent="-457200">
              <a:lnSpc>
                <a:spcPct val="120000"/>
              </a:lnSpc>
              <a:buFont typeface="Wingdings" panose="05000000000000000000" pitchFamily="2" charset="2"/>
              <a:buChar char="Ø"/>
            </a:pPr>
            <a:r>
              <a:rPr lang="en-US" dirty="0"/>
              <a:t>Drawing and animation</a:t>
            </a:r>
          </a:p>
          <a:p>
            <a:pPr marL="777240" lvl="1" indent="-457200">
              <a:lnSpc>
                <a:spcPct val="120000"/>
              </a:lnSpc>
              <a:buFont typeface="Wingdings" panose="05000000000000000000" pitchFamily="2" charset="2"/>
              <a:buChar char="Ø"/>
            </a:pPr>
            <a:r>
              <a:rPr lang="en-US" dirty="0"/>
              <a:t>Layout and </a:t>
            </a:r>
            <a:r>
              <a:rPr lang="en-US" dirty="0" err="1"/>
              <a:t>subview</a:t>
            </a:r>
            <a:r>
              <a:rPr lang="en-US" dirty="0"/>
              <a:t> management</a:t>
            </a:r>
          </a:p>
          <a:p>
            <a:pPr marL="777240" lvl="1" indent="-457200">
              <a:lnSpc>
                <a:spcPct val="120000"/>
              </a:lnSpc>
              <a:buFont typeface="Wingdings" panose="05000000000000000000" pitchFamily="2" charset="2"/>
              <a:buChar char="Ø"/>
            </a:pPr>
            <a:r>
              <a:rPr lang="en-US" dirty="0"/>
              <a:t>Event handling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bwMode="auto">
          <a:xfrm>
            <a:off x="3124200" y="381000"/>
            <a:ext cx="2819400" cy="990600"/>
          </a:xfrm>
          <a:prstGeom prst="rect">
            <a:avLst/>
          </a:prstGeom>
          <a:solidFill>
            <a:srgbClr val="B7862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0" fontAlgn="base" latinLnBrk="0" hangingPunct="0">
              <a:lnSpc>
                <a:spcPct val="100000"/>
              </a:lnSpc>
              <a:spcBef>
                <a:spcPct val="0"/>
              </a:spcBef>
              <a:spcAft>
                <a:spcPct val="0"/>
              </a:spcAft>
              <a:buClrTx/>
              <a:buSzTx/>
              <a:buFontTx/>
              <a:buNone/>
            </a:pPr>
            <a:r>
              <a:rPr kumimoji="0" lang="en-US" sz="6000" b="1" u="none" strike="noStrike" cap="none" normalizeH="0" baseline="0" dirty="0" err="1">
                <a:ln>
                  <a:noFill/>
                </a:ln>
                <a:solidFill>
                  <a:schemeClr val="tx1"/>
                </a:solidFill>
                <a:effectLst/>
              </a:rPr>
              <a:t>UIKit</a:t>
            </a:r>
            <a:endParaRPr kumimoji="0" lang="en-US" sz="6000" b="1" u="none" strike="noStrike" cap="none" normalizeH="0" baseline="0" dirty="0">
              <a:ln>
                <a:noFill/>
              </a:ln>
              <a:solidFill>
                <a:schemeClr val="tx1"/>
              </a:solidFill>
              <a:effectLst/>
            </a:endParaRPr>
          </a:p>
        </p:txBody>
      </p:sp>
      <p:cxnSp>
        <p:nvCxnSpPr>
          <p:cNvPr id="10" name="Straight Arrow Connector 9"/>
          <p:cNvCxnSpPr>
            <a:stCxn id="8" idx="2"/>
          </p:cNvCxnSpPr>
          <p:nvPr/>
        </p:nvCxnSpPr>
        <p:spPr bwMode="auto">
          <a:xfrm>
            <a:off x="4533900" y="1371600"/>
            <a:ext cx="0" cy="106680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Connector 11"/>
          <p:cNvCxnSpPr/>
          <p:nvPr/>
        </p:nvCxnSpPr>
        <p:spPr bwMode="auto">
          <a:xfrm>
            <a:off x="723900" y="2438400"/>
            <a:ext cx="7810500" cy="1385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8" name="Straight Arrow Connector 17"/>
          <p:cNvCxnSpPr/>
          <p:nvPr/>
        </p:nvCxnSpPr>
        <p:spPr bwMode="auto">
          <a:xfrm>
            <a:off x="755073" y="2452255"/>
            <a:ext cx="0" cy="53340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Straight Arrow Connector 21"/>
          <p:cNvCxnSpPr/>
          <p:nvPr/>
        </p:nvCxnSpPr>
        <p:spPr bwMode="auto">
          <a:xfrm>
            <a:off x="2514600" y="2479964"/>
            <a:ext cx="0" cy="519545"/>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Straight Arrow Connector 23"/>
          <p:cNvCxnSpPr/>
          <p:nvPr/>
        </p:nvCxnSpPr>
        <p:spPr bwMode="auto">
          <a:xfrm>
            <a:off x="4419600" y="2490355"/>
            <a:ext cx="0" cy="519545"/>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2" name="Straight Arrow Connector 31"/>
          <p:cNvCxnSpPr/>
          <p:nvPr/>
        </p:nvCxnSpPr>
        <p:spPr bwMode="auto">
          <a:xfrm>
            <a:off x="6381997" y="2445327"/>
            <a:ext cx="0" cy="519545"/>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4" name="Straight Arrow Connector 33"/>
          <p:cNvCxnSpPr/>
          <p:nvPr/>
        </p:nvCxnSpPr>
        <p:spPr bwMode="auto">
          <a:xfrm>
            <a:off x="8534400" y="2438400"/>
            <a:ext cx="0" cy="457200"/>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5" name="Rounded Rectangle 34"/>
          <p:cNvSpPr/>
          <p:nvPr/>
        </p:nvSpPr>
        <p:spPr bwMode="auto">
          <a:xfrm>
            <a:off x="0" y="2971800"/>
            <a:ext cx="1447800" cy="838200"/>
          </a:xfrm>
          <a:prstGeom prst="roundRect">
            <a:avLst/>
          </a:prstGeom>
          <a:solidFill>
            <a:srgbClr val="B7862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0" fontAlgn="base" latinLnBrk="0" hangingPunct="0">
              <a:lnSpc>
                <a:spcPct val="100000"/>
              </a:lnSpc>
              <a:spcBef>
                <a:spcPct val="0"/>
              </a:spcBef>
              <a:spcAft>
                <a:spcPct val="0"/>
              </a:spcAft>
              <a:buClrTx/>
              <a:buSzTx/>
              <a:buFontTx/>
              <a:buNone/>
            </a:pPr>
            <a:r>
              <a:rPr lang="en-US" sz="2400" dirty="0">
                <a:latin typeface="Algerian" pitchFamily="82" charset="0"/>
              </a:rPr>
              <a:t>Image view</a:t>
            </a:r>
            <a:endParaRPr kumimoji="0" lang="en-US" sz="2400" b="0" i="0" u="none" strike="noStrike" cap="none" normalizeH="0" baseline="0" dirty="0">
              <a:ln>
                <a:noFill/>
              </a:ln>
              <a:solidFill>
                <a:schemeClr val="tx1"/>
              </a:solidFill>
              <a:effectLst/>
              <a:latin typeface="Algerian" pitchFamily="82" charset="0"/>
            </a:endParaRPr>
          </a:p>
        </p:txBody>
      </p:sp>
      <p:sp>
        <p:nvSpPr>
          <p:cNvPr id="36" name="Rounded Rectangle 35"/>
          <p:cNvSpPr/>
          <p:nvPr/>
        </p:nvSpPr>
        <p:spPr bwMode="auto">
          <a:xfrm>
            <a:off x="4838701" y="4610100"/>
            <a:ext cx="1447800" cy="838200"/>
          </a:xfrm>
          <a:prstGeom prst="roundRect">
            <a:avLst/>
          </a:prstGeom>
          <a:solidFill>
            <a:srgbClr val="B7862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0" fontAlgn="base" latinLnBrk="0" hangingPunct="0">
              <a:lnSpc>
                <a:spcPct val="100000"/>
              </a:lnSpc>
              <a:spcBef>
                <a:spcPct val="0"/>
              </a:spcBef>
              <a:spcAft>
                <a:spcPct val="0"/>
              </a:spcAft>
              <a:buClrTx/>
              <a:buSzTx/>
              <a:buFontTx/>
              <a:buNone/>
            </a:pPr>
            <a:r>
              <a:rPr kumimoji="0" lang="en-US" sz="2400" b="0" i="0" u="none" strike="noStrike" cap="none" normalizeH="0" baseline="0" dirty="0">
                <a:ln>
                  <a:noFill/>
                </a:ln>
                <a:solidFill>
                  <a:schemeClr val="tx1"/>
                </a:solidFill>
                <a:effectLst/>
                <a:latin typeface="Algerian" pitchFamily="82" charset="0"/>
              </a:rPr>
              <a:t>Picker view</a:t>
            </a:r>
          </a:p>
        </p:txBody>
      </p:sp>
      <p:sp>
        <p:nvSpPr>
          <p:cNvPr id="37" name="Rounded Rectangle 36"/>
          <p:cNvSpPr/>
          <p:nvPr/>
        </p:nvSpPr>
        <p:spPr bwMode="auto">
          <a:xfrm>
            <a:off x="2895600" y="4612574"/>
            <a:ext cx="1447800" cy="838200"/>
          </a:xfrm>
          <a:prstGeom prst="roundRect">
            <a:avLst/>
          </a:prstGeom>
          <a:solidFill>
            <a:srgbClr val="B7862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0" fontAlgn="base" latinLnBrk="0" hangingPunct="0">
              <a:lnSpc>
                <a:spcPct val="100000"/>
              </a:lnSpc>
              <a:spcBef>
                <a:spcPct val="0"/>
              </a:spcBef>
              <a:spcAft>
                <a:spcPct val="0"/>
              </a:spcAft>
              <a:buClrTx/>
              <a:buSzTx/>
              <a:buFontTx/>
              <a:buNone/>
            </a:pPr>
            <a:r>
              <a:rPr lang="en-US" sz="2400" dirty="0">
                <a:latin typeface="Algerian" pitchFamily="82" charset="0"/>
              </a:rPr>
              <a:t>alerts</a:t>
            </a:r>
            <a:endParaRPr kumimoji="0" lang="en-US" sz="2400" b="0" i="0" u="none" strike="noStrike" cap="none" normalizeH="0" baseline="0" dirty="0">
              <a:ln>
                <a:noFill/>
              </a:ln>
              <a:solidFill>
                <a:schemeClr val="tx1"/>
              </a:solidFill>
              <a:effectLst/>
              <a:latin typeface="Algerian" pitchFamily="82" charset="0"/>
            </a:endParaRPr>
          </a:p>
        </p:txBody>
      </p:sp>
      <p:sp>
        <p:nvSpPr>
          <p:cNvPr id="38" name="Rounded Rectangle 37"/>
          <p:cNvSpPr/>
          <p:nvPr/>
        </p:nvSpPr>
        <p:spPr bwMode="auto">
          <a:xfrm>
            <a:off x="1817665" y="2980707"/>
            <a:ext cx="1622470" cy="838200"/>
          </a:xfrm>
          <a:prstGeom prst="roundRect">
            <a:avLst/>
          </a:prstGeom>
          <a:solidFill>
            <a:srgbClr val="B7862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0" fontAlgn="base" latinLnBrk="0" hangingPunct="0">
              <a:lnSpc>
                <a:spcPct val="100000"/>
              </a:lnSpc>
              <a:spcBef>
                <a:spcPct val="0"/>
              </a:spcBef>
              <a:spcAft>
                <a:spcPct val="0"/>
              </a:spcAft>
              <a:buClrTx/>
              <a:buSzTx/>
              <a:buFontTx/>
              <a:buNone/>
            </a:pPr>
            <a:r>
              <a:rPr lang="en-US" sz="2400" dirty="0">
                <a:latin typeface="Algerian" pitchFamily="82" charset="0"/>
              </a:rPr>
              <a:t>stepper</a:t>
            </a:r>
            <a:endParaRPr kumimoji="0" lang="en-US" sz="2400" b="0" i="0" u="none" strike="noStrike" cap="none" normalizeH="0" baseline="0" dirty="0">
              <a:ln>
                <a:noFill/>
              </a:ln>
              <a:solidFill>
                <a:schemeClr val="tx1"/>
              </a:solidFill>
              <a:effectLst/>
              <a:latin typeface="Algerian" pitchFamily="82" charset="0"/>
            </a:endParaRPr>
          </a:p>
        </p:txBody>
      </p:sp>
      <p:sp>
        <p:nvSpPr>
          <p:cNvPr id="39" name="Rounded Rectangle 38"/>
          <p:cNvSpPr/>
          <p:nvPr/>
        </p:nvSpPr>
        <p:spPr bwMode="auto">
          <a:xfrm>
            <a:off x="3722665" y="2971800"/>
            <a:ext cx="1447800" cy="838200"/>
          </a:xfrm>
          <a:prstGeom prst="roundRect">
            <a:avLst/>
          </a:prstGeom>
          <a:solidFill>
            <a:srgbClr val="B7862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0" fontAlgn="base" latinLnBrk="0" hangingPunct="0">
              <a:lnSpc>
                <a:spcPct val="100000"/>
              </a:lnSpc>
              <a:spcBef>
                <a:spcPct val="0"/>
              </a:spcBef>
              <a:spcAft>
                <a:spcPct val="0"/>
              </a:spcAft>
              <a:buClrTx/>
              <a:buSzTx/>
              <a:buFontTx/>
              <a:buNone/>
            </a:pPr>
            <a:r>
              <a:rPr kumimoji="0" lang="en-US" sz="2400" b="0" i="0" u="none" strike="noStrike" cap="none" normalizeH="0" baseline="0" dirty="0">
                <a:ln>
                  <a:noFill/>
                </a:ln>
                <a:solidFill>
                  <a:schemeClr val="tx1"/>
                </a:solidFill>
                <a:effectLst/>
                <a:latin typeface="Algerian" pitchFamily="82" charset="0"/>
              </a:rPr>
              <a:t>Text view</a:t>
            </a:r>
          </a:p>
        </p:txBody>
      </p:sp>
      <p:sp>
        <p:nvSpPr>
          <p:cNvPr id="40" name="Rounded Rectangle 39"/>
          <p:cNvSpPr/>
          <p:nvPr/>
        </p:nvSpPr>
        <p:spPr bwMode="auto">
          <a:xfrm>
            <a:off x="5683885" y="2952750"/>
            <a:ext cx="1510030" cy="1156970"/>
          </a:xfrm>
          <a:prstGeom prst="roundRect">
            <a:avLst/>
          </a:prstGeom>
          <a:solidFill>
            <a:srgbClr val="B7862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0" fontAlgn="base" latinLnBrk="0" hangingPunct="0">
              <a:lnSpc>
                <a:spcPct val="100000"/>
              </a:lnSpc>
              <a:spcBef>
                <a:spcPct val="0"/>
              </a:spcBef>
              <a:spcAft>
                <a:spcPct val="0"/>
              </a:spcAft>
              <a:buClrTx/>
              <a:buSzTx/>
              <a:buFontTx/>
              <a:buNone/>
            </a:pPr>
            <a:r>
              <a:rPr kumimoji="0" lang="en-US" sz="2400" b="0" i="0" u="none" strike="noStrike" cap="none" normalizeH="0" baseline="0" dirty="0">
                <a:ln>
                  <a:noFill/>
                </a:ln>
                <a:solidFill>
                  <a:schemeClr val="tx1"/>
                </a:solidFill>
                <a:effectLst/>
                <a:latin typeface="Algerian" pitchFamily="82" charset="0"/>
              </a:rPr>
              <a:t>Web view</a:t>
            </a:r>
          </a:p>
        </p:txBody>
      </p:sp>
      <p:sp>
        <p:nvSpPr>
          <p:cNvPr id="41" name="Rounded Rectangle 40"/>
          <p:cNvSpPr/>
          <p:nvPr/>
        </p:nvSpPr>
        <p:spPr bwMode="auto">
          <a:xfrm>
            <a:off x="7696200" y="2881745"/>
            <a:ext cx="1447800" cy="838200"/>
          </a:xfrm>
          <a:prstGeom prst="roundRect">
            <a:avLst/>
          </a:prstGeom>
          <a:solidFill>
            <a:srgbClr val="B7862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0" fontAlgn="base" latinLnBrk="0" hangingPunct="0">
              <a:lnSpc>
                <a:spcPct val="100000"/>
              </a:lnSpc>
              <a:spcBef>
                <a:spcPct val="0"/>
              </a:spcBef>
              <a:spcAft>
                <a:spcPct val="0"/>
              </a:spcAft>
              <a:buClrTx/>
              <a:buSzTx/>
              <a:buFontTx/>
              <a:buNone/>
            </a:pPr>
            <a:r>
              <a:rPr kumimoji="0" lang="en-US" sz="2400" b="0" i="0" u="none" strike="noStrike" cap="none" normalizeH="0" baseline="0" dirty="0">
                <a:ln>
                  <a:noFill/>
                </a:ln>
                <a:solidFill>
                  <a:schemeClr val="tx1"/>
                </a:solidFill>
                <a:effectLst/>
                <a:latin typeface="Algerian" pitchFamily="82" charset="0"/>
              </a:rPr>
              <a:t>Table view</a:t>
            </a:r>
          </a:p>
        </p:txBody>
      </p:sp>
      <p:cxnSp>
        <p:nvCxnSpPr>
          <p:cNvPr id="44" name="Straight Arrow Connector 43"/>
          <p:cNvCxnSpPr/>
          <p:nvPr/>
        </p:nvCxnSpPr>
        <p:spPr bwMode="auto">
          <a:xfrm>
            <a:off x="3581400" y="2490355"/>
            <a:ext cx="0" cy="2119745"/>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7" name="Straight Arrow Connector 46"/>
          <p:cNvCxnSpPr/>
          <p:nvPr/>
        </p:nvCxnSpPr>
        <p:spPr bwMode="auto">
          <a:xfrm>
            <a:off x="5486400" y="2462646"/>
            <a:ext cx="0" cy="2147454"/>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5" name="Straight Arrow Connector 24"/>
          <p:cNvCxnSpPr/>
          <p:nvPr/>
        </p:nvCxnSpPr>
        <p:spPr bwMode="auto">
          <a:xfrm>
            <a:off x="1676400" y="2479964"/>
            <a:ext cx="0" cy="2119745"/>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Rounded Rectangle 26"/>
          <p:cNvSpPr/>
          <p:nvPr/>
        </p:nvSpPr>
        <p:spPr bwMode="auto">
          <a:xfrm>
            <a:off x="968086" y="4582391"/>
            <a:ext cx="1447800" cy="838200"/>
          </a:xfrm>
          <a:prstGeom prst="roundRect">
            <a:avLst/>
          </a:prstGeom>
          <a:solidFill>
            <a:srgbClr val="B7862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0" fontAlgn="base" latinLnBrk="0" hangingPunct="0">
              <a:lnSpc>
                <a:spcPct val="100000"/>
              </a:lnSpc>
              <a:spcBef>
                <a:spcPct val="0"/>
              </a:spcBef>
              <a:spcAft>
                <a:spcPct val="0"/>
              </a:spcAft>
              <a:buClrTx/>
              <a:buSzTx/>
              <a:buFontTx/>
              <a:buNone/>
            </a:pPr>
            <a:r>
              <a:rPr lang="en-US" sz="2400" dirty="0">
                <a:latin typeface="Algerian" pitchFamily="82" charset="0"/>
              </a:rPr>
              <a:t>Scroll</a:t>
            </a:r>
          </a:p>
          <a:p>
            <a:pPr marL="0" marR="0" indent="0" algn="ctr" defTabSz="914400" rtl="0" eaLnBrk="0" fontAlgn="base" latinLnBrk="0" hangingPunct="0">
              <a:lnSpc>
                <a:spcPct val="100000"/>
              </a:lnSpc>
              <a:spcBef>
                <a:spcPct val="0"/>
              </a:spcBef>
              <a:spcAft>
                <a:spcPct val="0"/>
              </a:spcAft>
              <a:buClrTx/>
              <a:buSzTx/>
              <a:buFontTx/>
              <a:buNone/>
            </a:pPr>
            <a:r>
              <a:rPr kumimoji="0" lang="en-US" sz="2400" b="0" i="0" u="none" strike="noStrike" cap="none" normalizeH="0" baseline="0" dirty="0">
                <a:ln>
                  <a:noFill/>
                </a:ln>
                <a:solidFill>
                  <a:schemeClr val="tx1"/>
                </a:solidFill>
                <a:effectLst/>
                <a:latin typeface="Algerian" pitchFamily="82" charset="0"/>
              </a:rPr>
              <a:t>view</a:t>
            </a:r>
          </a:p>
        </p:txBody>
      </p:sp>
      <p:cxnSp>
        <p:nvCxnSpPr>
          <p:cNvPr id="21" name="Straight Arrow Connector 20"/>
          <p:cNvCxnSpPr/>
          <p:nvPr/>
        </p:nvCxnSpPr>
        <p:spPr bwMode="auto">
          <a:xfrm>
            <a:off x="7391400" y="2452255"/>
            <a:ext cx="0" cy="2147454"/>
          </a:xfrm>
          <a:prstGeom prst="straightConnector1">
            <a:avLst/>
          </a:prstGeom>
          <a:solidFill>
            <a:schemeClr val="accent1"/>
          </a:solidFill>
          <a:ln w="952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6" name="Rounded Rectangle 25"/>
          <p:cNvSpPr/>
          <p:nvPr/>
        </p:nvSpPr>
        <p:spPr bwMode="auto">
          <a:xfrm>
            <a:off x="6667500" y="4623954"/>
            <a:ext cx="1447800" cy="838200"/>
          </a:xfrm>
          <a:prstGeom prst="roundRect">
            <a:avLst/>
          </a:prstGeom>
          <a:solidFill>
            <a:srgbClr val="B7862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0" fontAlgn="base" latinLnBrk="0" hangingPunct="0">
              <a:lnSpc>
                <a:spcPct val="100000"/>
              </a:lnSpc>
              <a:spcBef>
                <a:spcPct val="0"/>
              </a:spcBef>
              <a:spcAft>
                <a:spcPct val="0"/>
              </a:spcAft>
              <a:buClrTx/>
              <a:buSzTx/>
              <a:buFontTx/>
              <a:buNone/>
            </a:pPr>
            <a:r>
              <a:rPr lang="en-US" sz="2400" dirty="0">
                <a:latin typeface="Algerian" pitchFamily="82" charset="0"/>
              </a:rPr>
              <a:t>Search</a:t>
            </a:r>
          </a:p>
          <a:p>
            <a:pPr marL="0" marR="0" indent="0" algn="l" defTabSz="914400" rtl="0" eaLnBrk="0" fontAlgn="base" latinLnBrk="0" hangingPunct="0">
              <a:lnSpc>
                <a:spcPct val="100000"/>
              </a:lnSpc>
              <a:spcBef>
                <a:spcPct val="0"/>
              </a:spcBef>
              <a:spcAft>
                <a:spcPct val="0"/>
              </a:spcAft>
              <a:buClrTx/>
              <a:buSzTx/>
              <a:buFontTx/>
              <a:buNone/>
            </a:pPr>
            <a:r>
              <a:rPr kumimoji="0" lang="en-US" sz="2400" b="0" i="0" u="none" strike="noStrike" cap="none" normalizeH="0" baseline="0" dirty="0">
                <a:ln>
                  <a:noFill/>
                </a:ln>
                <a:solidFill>
                  <a:schemeClr val="tx1"/>
                </a:solidFill>
                <a:effectLst/>
                <a:latin typeface="Algerian" pitchFamily="82" charset="0"/>
              </a:rPr>
              <a:t>Bar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6600" u="sng" dirty="0">
                <a:latin typeface="Bradley Hand ITC" pitchFamily="66" charset="0"/>
              </a:rPr>
              <a:t>IMAGE VIEW</a:t>
            </a:r>
          </a:p>
        </p:txBody>
      </p:sp>
      <p:sp>
        <p:nvSpPr>
          <p:cNvPr id="3" name="Content Placeholder 2"/>
          <p:cNvSpPr>
            <a:spLocks noGrp="1"/>
          </p:cNvSpPr>
          <p:nvPr>
            <p:ph idx="1"/>
          </p:nvPr>
        </p:nvSpPr>
        <p:spPr>
          <a:xfrm>
            <a:off x="609600" y="2015733"/>
            <a:ext cx="7924799" cy="3450613"/>
          </a:xfrm>
        </p:spPr>
        <p:txBody>
          <a:bodyPr>
            <a:noAutofit/>
          </a:bodyPr>
          <a:lstStyle/>
          <a:p>
            <a:pPr marL="457200" indent="-457200">
              <a:buFont typeface="Wingdings" panose="05000000000000000000" pitchFamily="2" charset="2"/>
              <a:buChar char="Ø"/>
            </a:pPr>
            <a:r>
              <a:rPr lang="en-US" sz="1800" dirty="0">
                <a:solidFill>
                  <a:schemeClr val="tx1"/>
                </a:solidFill>
                <a:effectLst/>
              </a:rPr>
              <a:t> An object that displays a single image or a sequence of animated images in your interface.</a:t>
            </a:r>
          </a:p>
          <a:p>
            <a:pPr marL="457200" indent="-457200">
              <a:buFont typeface="Wingdings" panose="05000000000000000000" pitchFamily="2" charset="2"/>
              <a:buChar char="Ø"/>
            </a:pPr>
            <a:r>
              <a:rPr lang="en-US" sz="1800" dirty="0"/>
              <a:t>In  iOS, </a:t>
            </a:r>
            <a:r>
              <a:rPr lang="en-US" sz="1800" b="1" dirty="0"/>
              <a:t>image view</a:t>
            </a:r>
            <a:r>
              <a:rPr lang="en-US" sz="1800" dirty="0"/>
              <a:t> is used to show the images in iOS application and it will resize the images automatically to make fit with the current size of view. </a:t>
            </a:r>
          </a:p>
          <a:p>
            <a:pPr marL="457200" indent="-457200">
              <a:buFont typeface="Wingdings" panose="05000000000000000000" pitchFamily="2" charset="2"/>
              <a:buChar char="Ø"/>
            </a:pPr>
            <a:r>
              <a:rPr lang="en-US" sz="1800" dirty="0"/>
              <a:t>By using iOS image view, we can show single image or animated sequence of images with transparent or opaque background based on our requirement. </a:t>
            </a:r>
          </a:p>
          <a:p>
            <a:pPr marL="457200" indent="-457200">
              <a:buFont typeface="Wingdings" panose="05000000000000000000" pitchFamily="2" charset="2"/>
              <a:buChar char="Ø"/>
            </a:pPr>
            <a:r>
              <a:rPr lang="en-US" sz="1800" dirty="0" err="1"/>
              <a:t>UIImageView</a:t>
            </a:r>
            <a:r>
              <a:rPr lang="en-US" sz="1800" dirty="0"/>
              <a:t> class allows to display the contents of many standard image files.(JPEG and PNG)</a:t>
            </a:r>
          </a:p>
          <a:p>
            <a:pPr marL="457200" indent="-457200">
              <a:buFont typeface="Wingdings" panose="05000000000000000000" pitchFamily="2" charset="2"/>
              <a:buChar char="Ø"/>
            </a:pPr>
            <a:r>
              <a:rPr lang="en-US" sz="1800" dirty="0"/>
              <a:t>For animated images, we can also use the method of this class to set the animation parameters(such as, start, stop and duration)</a:t>
            </a:r>
          </a:p>
          <a:p>
            <a:pPr marL="457200" indent="-457200"/>
            <a:endParaRPr lang="en-US" sz="1800" dirty="0">
              <a:solidFill>
                <a:schemeClr val="tx1"/>
              </a:solidFill>
              <a:effectLst/>
            </a:endParaRPr>
          </a:p>
          <a:p>
            <a:pPr marL="137160" indent="0">
              <a:buNone/>
            </a:pPr>
            <a:endParaRPr lang="en-US" sz="1800" dirty="0">
              <a:solidFill>
                <a:schemeClr val="tx1"/>
              </a:solidFill>
              <a:effectLst/>
            </a:endParaRPr>
          </a:p>
          <a:p>
            <a:pPr marL="137160" indent="0">
              <a:buNone/>
            </a:pPr>
            <a:endParaRPr lang="en-US" sz="1800" dirty="0"/>
          </a:p>
          <a:p>
            <a:pPr marL="137160" indent="0">
              <a:buNone/>
            </a:pPr>
            <a:endParaRPr lang="en-US" sz="1800" dirty="0"/>
          </a:p>
          <a:p>
            <a:pPr marL="137160" indent="0">
              <a:buNone/>
            </a:pPr>
            <a:endParaRPr lang="en-US" sz="1800" dirty="0"/>
          </a:p>
          <a:p>
            <a:pPr marL="137160" indent="0">
              <a:buNone/>
            </a:pPr>
            <a:endParaRPr lang="en-US" sz="1800" dirty="0"/>
          </a:p>
          <a:p>
            <a:pPr marL="137160" indent="0">
              <a:buNone/>
            </a:pPr>
            <a:endParaRPr lang="en-US" sz="1800" dirty="0"/>
          </a:p>
          <a:p>
            <a:pPr marL="137160" indent="0">
              <a:buNone/>
            </a:pPr>
            <a:endParaRPr lang="en-US" sz="1800" dirty="0"/>
          </a:p>
          <a:p>
            <a:pPr marL="0" indent="0">
              <a:buNone/>
            </a:pP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DE47DF-1E40-CA48-85B2-988330FA9B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4200" y="609600"/>
            <a:ext cx="2609850" cy="4883150"/>
          </a:xfrm>
          <a:prstGeom prst="rect">
            <a:avLst/>
          </a:prstGeom>
        </p:spPr>
      </p:pic>
    </p:spTree>
    <p:extLst>
      <p:ext uri="{BB962C8B-B14F-4D97-AF65-F5344CB8AC3E}">
        <p14:creationId xmlns:p14="http://schemas.microsoft.com/office/powerpoint/2010/main" val="4082627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762000"/>
            <a:ext cx="6571343" cy="1049235"/>
          </a:xfrm>
        </p:spPr>
        <p:txBody>
          <a:bodyPr>
            <a:normAutofit/>
          </a:bodyPr>
          <a:lstStyle/>
          <a:p>
            <a:pPr algn="ctr"/>
            <a:r>
              <a:rPr lang="en-US" sz="6600" u="sng" dirty="0">
                <a:latin typeface="Bradley Hand ITC" pitchFamily="66" charset="0"/>
              </a:rPr>
              <a:t>PICKER VIEW</a:t>
            </a:r>
          </a:p>
        </p:txBody>
      </p:sp>
      <p:sp>
        <p:nvSpPr>
          <p:cNvPr id="3" name="Content Placeholder 2"/>
          <p:cNvSpPr>
            <a:spLocks noGrp="1"/>
          </p:cNvSpPr>
          <p:nvPr>
            <p:ph idx="1"/>
          </p:nvPr>
        </p:nvSpPr>
        <p:spPr>
          <a:xfrm>
            <a:off x="457200" y="2209800"/>
            <a:ext cx="8229600" cy="1984169"/>
          </a:xfrm>
        </p:spPr>
        <p:txBody>
          <a:bodyPr>
            <a:normAutofit/>
          </a:bodyPr>
          <a:lstStyle/>
          <a:p>
            <a:pPr>
              <a:buFont typeface="Wingdings" panose="05000000000000000000" pitchFamily="2" charset="2"/>
              <a:buChar char="Ø"/>
            </a:pPr>
            <a:r>
              <a:rPr lang="en-US" dirty="0"/>
              <a:t>In iOS picker view will allow users quickly to choose required option from multiple options by spinning a wheel on the screen.</a:t>
            </a:r>
          </a:p>
          <a:p>
            <a:pPr>
              <a:buFont typeface="Wingdings" panose="05000000000000000000" pitchFamily="2" charset="2"/>
              <a:buChar char="Ø"/>
            </a:pPr>
            <a:r>
              <a:rPr lang="en-US" dirty="0"/>
              <a:t>Picker views are well suited while choosing options between colors, font types, dates, times, etc. </a:t>
            </a:r>
          </a:p>
          <a:p>
            <a:pPr marL="137160" indent="0">
              <a:buNone/>
            </a:pPr>
            <a:endParaRPr lang="en-US" sz="2400" dirty="0"/>
          </a:p>
          <a:p>
            <a:pPr>
              <a:buFont typeface="Wingdings" panose="05000000000000000000" pitchFamily="2" charset="2"/>
              <a:buChar char="Ø"/>
            </a:pPr>
            <a:endParaRPr lang="en-US" dirty="0"/>
          </a:p>
          <a:p>
            <a:pPr marL="137160" indent="0">
              <a:buNone/>
            </a:pP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DF6CF817-4D63-564A-AFE7-8B0055E875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4200" y="457200"/>
            <a:ext cx="3200400" cy="5314950"/>
          </a:xfrm>
          <a:prstGeom prst="rect">
            <a:avLst/>
          </a:prstGeom>
        </p:spPr>
      </p:pic>
    </p:spTree>
    <p:extLst>
      <p:ext uri="{BB962C8B-B14F-4D97-AF65-F5344CB8AC3E}">
        <p14:creationId xmlns:p14="http://schemas.microsoft.com/office/powerpoint/2010/main" val="41006681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600" u="sng" dirty="0">
                <a:latin typeface="Bradley Hand ITC" pitchFamily="66" charset="0"/>
              </a:rPr>
              <a:t>TEXT VIEW</a:t>
            </a:r>
          </a:p>
        </p:txBody>
      </p:sp>
      <p:sp>
        <p:nvSpPr>
          <p:cNvPr id="3" name="Content Placeholder 2"/>
          <p:cNvSpPr>
            <a:spLocks noGrp="1"/>
          </p:cNvSpPr>
          <p:nvPr>
            <p:ph idx="1"/>
          </p:nvPr>
        </p:nvSpPr>
        <p:spPr/>
        <p:txBody>
          <a:bodyPr/>
          <a:lstStyle/>
          <a:p>
            <a:pPr>
              <a:buFont typeface="Wingdings" pitchFamily="2" charset="2"/>
              <a:buChar char="Ø"/>
            </a:pPr>
            <a:r>
              <a:rPr lang="en-US" dirty="0"/>
              <a:t>In iOS , UI textview control is used handle multiple lines of text or large amount of text.</a:t>
            </a:r>
          </a:p>
          <a:p>
            <a:pPr>
              <a:buFont typeface="Wingdings" pitchFamily="2" charset="2"/>
              <a:buChar char="Ø"/>
            </a:pPr>
            <a:r>
              <a:rPr lang="en-US" dirty="0"/>
              <a:t> iOS textview will enable scroll automatically when the content exceeds its default height or width and it allow users to style the content like changing font style, color, underline, bold, etc.</a:t>
            </a:r>
          </a:p>
          <a:p>
            <a:pPr>
              <a:buFont typeface="Wingdings" pitchFamily="2" charset="2"/>
              <a:buChar char="Ø"/>
            </a:pPr>
            <a:r>
              <a:rPr lang="en-US" dirty="0"/>
              <a:t>If we tap inside of iOS textview automatically the keyboard will appear to type content inside of textview.</a:t>
            </a:r>
          </a:p>
        </p:txBody>
      </p:sp>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TotalTime>
  <Words>1070</Words>
  <Application>Microsoft Macintosh PowerPoint</Application>
  <PresentationFormat>On-screen Show (4:3)</PresentationFormat>
  <Paragraphs>107</Paragraphs>
  <Slides>22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Algerian</vt:lpstr>
      <vt:lpstr>Arial</vt:lpstr>
      <vt:lpstr>Bradley Hand ITC</vt:lpstr>
      <vt:lpstr>Calibri</vt:lpstr>
      <vt:lpstr>Courier New</vt:lpstr>
      <vt:lpstr>Gill Sans MT</vt:lpstr>
      <vt:lpstr>Wingdings</vt:lpstr>
      <vt:lpstr>Gallery</vt:lpstr>
      <vt:lpstr>UI Kit – ui views in ios</vt:lpstr>
      <vt:lpstr>UI KIT </vt:lpstr>
      <vt:lpstr>UI VIEWS</vt:lpstr>
      <vt:lpstr>PowerPoint Presentation</vt:lpstr>
      <vt:lpstr>IMAGE VIEW</vt:lpstr>
      <vt:lpstr>PowerPoint Presentation</vt:lpstr>
      <vt:lpstr>PICKER VIEW</vt:lpstr>
      <vt:lpstr>PowerPoint Presentation</vt:lpstr>
      <vt:lpstr>TEXT VIEW</vt:lpstr>
      <vt:lpstr>PowerPoint Presentation</vt:lpstr>
      <vt:lpstr>WEB VIEW</vt:lpstr>
      <vt:lpstr>PowerPoint Presentation</vt:lpstr>
      <vt:lpstr>TABLE VIEW</vt:lpstr>
      <vt:lpstr>SCROLL VIEW</vt:lpstr>
      <vt:lpstr>ALERTS</vt:lpstr>
      <vt:lpstr>PowerPoint Presentation</vt:lpstr>
      <vt:lpstr>Stepper</vt:lpstr>
      <vt:lpstr>PowerPoint Presentation</vt:lpstr>
      <vt:lpstr>Search Bar</vt:lpstr>
      <vt:lpstr>PowerPoint Presentation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UI Kit – ui views in ios</dc:title>
  <dc:creator>Avaniben Patel</dc:creator>
  <cp:lastModifiedBy>Avaniben Patel</cp:lastModifiedBy>
  <cp:revision>17</cp:revision>
  <dcterms:created xsi:type="dcterms:W3CDTF">2020-03-11T20:41:19Z</dcterms:created>
  <dcterms:modified xsi:type="dcterms:W3CDTF">2020-03-11T22:53:54Z</dcterms:modified>
</cp:coreProperties>
</file>